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1963" r:id="rId5"/>
    <p:sldId id="1990" r:id="rId6"/>
    <p:sldId id="1964" r:id="rId7"/>
    <p:sldId id="1961" r:id="rId8"/>
    <p:sldId id="1962" r:id="rId9"/>
    <p:sldId id="1974" r:id="rId10"/>
    <p:sldId id="1975" r:id="rId11"/>
    <p:sldId id="1976" r:id="rId12"/>
    <p:sldId id="1968" r:id="rId13"/>
    <p:sldId id="1965" r:id="rId14"/>
    <p:sldId id="1979" r:id="rId15"/>
    <p:sldId id="1981" r:id="rId16"/>
    <p:sldId id="1969" r:id="rId17"/>
    <p:sldId id="1966" r:id="rId18"/>
    <p:sldId id="1977" r:id="rId19"/>
    <p:sldId id="1986" r:id="rId20"/>
    <p:sldId id="1987" r:id="rId21"/>
    <p:sldId id="1989" r:id="rId22"/>
    <p:sldId id="1978" r:id="rId23"/>
    <p:sldId id="1980" r:id="rId24"/>
    <p:sldId id="1984" r:id="rId25"/>
    <p:sldId id="1995" r:id="rId26"/>
    <p:sldId id="1996" r:id="rId27"/>
    <p:sldId id="2003" r:id="rId28"/>
    <p:sldId id="2004" r:id="rId29"/>
    <p:sldId id="2005" r:id="rId30"/>
    <p:sldId id="1970" r:id="rId31"/>
    <p:sldId id="1971" r:id="rId32"/>
    <p:sldId id="1997" r:id="rId33"/>
    <p:sldId id="2001" r:id="rId34"/>
    <p:sldId id="1998" r:id="rId35"/>
    <p:sldId id="1983" r:id="rId36"/>
    <p:sldId id="2006" r:id="rId37"/>
    <p:sldId id="1991" r:id="rId38"/>
    <p:sldId id="1999" r:id="rId39"/>
    <p:sldId id="2000" r:id="rId40"/>
    <p:sldId id="1973" r:id="rId41"/>
    <p:sldId id="1972" r:id="rId42"/>
    <p:sldId id="1994" r:id="rId43"/>
    <p:sldId id="1993" r:id="rId44"/>
    <p:sldId id="2002" r:id="rId45"/>
    <p:sldId id="1960" r:id="rId4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FF"/>
    <a:srgbClr val="66FFFF"/>
    <a:srgbClr val="FF9933"/>
    <a:srgbClr val="008000"/>
    <a:srgbClr val="000099"/>
    <a:srgbClr val="FF6600"/>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85C11-B540-47A3-AD98-6C7BE8EB298B}" v="1146" vWet="1148" dt="2025-11-19T12:59:21.630"/>
    <p1510:client id="{6C137553-91D5-4B39-A21D-8E26A263DC6D}" v="2807" dt="2025-11-19T12:59:25.055"/>
    <p1510:client id="{8B0BA201-5884-4F01-95C0-0F45A9B409A8}" v="260" dt="2025-11-19T08:56:08.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15</a:t>
            </a:fld>
            <a:endParaRPr lang="en-US"/>
          </a:p>
        </p:txBody>
      </p:sp>
    </p:spTree>
    <p:extLst>
      <p:ext uri="{BB962C8B-B14F-4D97-AF65-F5344CB8AC3E}">
        <p14:creationId xmlns:p14="http://schemas.microsoft.com/office/powerpoint/2010/main" val="48740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AE63C-FEF8-5068-B46B-260D1D205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8662A-3C6E-1E30-FB88-8AABB662E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E2EC9-1981-0DA5-E1CE-160E92721A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76C6FA1-DEBD-3881-8D70-FE0E8D45179D}"/>
              </a:ext>
            </a:extLst>
          </p:cNvPr>
          <p:cNvSpPr>
            <a:spLocks noGrp="1"/>
          </p:cNvSpPr>
          <p:nvPr>
            <p:ph type="sldNum" sz="quarter" idx="5"/>
          </p:nvPr>
        </p:nvSpPr>
        <p:spPr/>
        <p:txBody>
          <a:bodyPr/>
          <a:lstStyle/>
          <a:p>
            <a:pPr>
              <a:defRPr/>
            </a:pPr>
            <a:fld id="{95859DDC-9015-4B39-98F8-9F9A698DFEA6}" type="slidenum">
              <a:rPr lang="en-US" smtClean="0"/>
              <a:pPr>
                <a:defRPr/>
              </a:pPr>
              <a:t>16</a:t>
            </a:fld>
            <a:endParaRPr lang="en-US"/>
          </a:p>
        </p:txBody>
      </p:sp>
    </p:spTree>
    <p:extLst>
      <p:ext uri="{BB962C8B-B14F-4D97-AF65-F5344CB8AC3E}">
        <p14:creationId xmlns:p14="http://schemas.microsoft.com/office/powerpoint/2010/main" val="84840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hasCustomPrompt="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lvl="0"/>
            <a:r>
              <a:rPr lang="en-US"/>
              <a:t>Click to edit Master text styles</a:t>
            </a:r>
          </a:p>
        </p:txBody>
      </p:sp>
    </p:spTree>
    <p:extLst>
      <p:ext uri="{BB962C8B-B14F-4D97-AF65-F5344CB8AC3E}">
        <p14:creationId xmlns:p14="http://schemas.microsoft.com/office/powerpoint/2010/main" val="203037026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4286863"/>
          </a:xfrm>
        </p:spPr>
        <p:txBody>
          <a:bodyPr/>
          <a:lstStyle>
            <a:lvl1pPr marL="514350" indent="-514350">
              <a:buFont typeface="+mj-lt"/>
              <a:buAutoNum type="arabicPeriod"/>
              <a:defRPr sz="2800">
                <a:solidFill>
                  <a:srgbClr val="0066FF"/>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EC143EFF-2D7C-66B4-AFBA-F0B1D61C26BE}"/>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8542277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0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304799"/>
            <a:ext cx="10972800" cy="5821365"/>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6749198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0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304799"/>
            <a:ext cx="10972800" cy="5582265"/>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endParaRPr lang="vi-VN"/>
          </a:p>
        </p:txBody>
      </p:sp>
      <p:sp>
        <p:nvSpPr>
          <p:cNvPr id="2" name="Content Placeholder 2">
            <a:extLst>
              <a:ext uri="{FF2B5EF4-FFF2-40B4-BE49-F238E27FC236}">
                <a16:creationId xmlns:a16="http://schemas.microsoft.com/office/drawing/2014/main" id="{6A22855E-2136-B0AC-54BE-3BB2AF005D9A}"/>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8460930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56259912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6197600" y="1600201"/>
            <a:ext cx="53848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B16425CE-E883-3624-A5E7-4BF4CB536FFC}"/>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235993890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68580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7543800" y="1600201"/>
            <a:ext cx="40386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41425375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68580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7543800" y="1600201"/>
            <a:ext cx="40386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028212B4-9DFE-2A94-C8E6-5E7E3C27E079}"/>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98962295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4724400" y="1600200"/>
            <a:ext cx="68580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9636457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40583111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4724400" y="1600200"/>
            <a:ext cx="68580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797E723B-E223-C420-ED51-5B5A20516705}"/>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3736763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8" name="Content Placeholder 2">
            <a:extLst>
              <a:ext uri="{FF2B5EF4-FFF2-40B4-BE49-F238E27FC236}">
                <a16:creationId xmlns:a16="http://schemas.microsoft.com/office/drawing/2014/main" id="{F597A347-30EE-4B72-93DA-C4CBE7049AF0}"/>
              </a:ext>
            </a:extLst>
          </p:cNvPr>
          <p:cNvSpPr>
            <a:spLocks noGrp="1"/>
          </p:cNvSpPr>
          <p:nvPr>
            <p:ph idx="13"/>
          </p:nvPr>
        </p:nvSpPr>
        <p:spPr>
          <a:xfrm>
            <a:off x="304800" y="3886200"/>
            <a:ext cx="5715000" cy="1752600"/>
          </a:xfrm>
        </p:spPr>
        <p:txBody>
          <a:bodyPr/>
          <a:lstStyle>
            <a:lvl1pPr>
              <a:spcBef>
                <a:spcPts val="30"/>
              </a:spcBef>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p:txBody>
      </p:sp>
      <p:sp>
        <p:nvSpPr>
          <p:cNvPr id="9" name="Content Placeholder 2">
            <a:extLst>
              <a:ext uri="{FF2B5EF4-FFF2-40B4-BE49-F238E27FC236}">
                <a16:creationId xmlns:a16="http://schemas.microsoft.com/office/drawing/2014/main" id="{CCF626F4-8319-BB9A-3962-FB52D8DEB450}"/>
              </a:ext>
            </a:extLst>
          </p:cNvPr>
          <p:cNvSpPr>
            <a:spLocks noGrp="1"/>
          </p:cNvSpPr>
          <p:nvPr>
            <p:ph idx="14"/>
          </p:nvPr>
        </p:nvSpPr>
        <p:spPr>
          <a:xfrm>
            <a:off x="6172200" y="3886200"/>
            <a:ext cx="5715002" cy="1752600"/>
          </a:xfrm>
        </p:spPr>
        <p:txBody>
          <a:bodyPr/>
          <a:lstStyle>
            <a:lvl1pPr>
              <a:spcBef>
                <a:spcPts val="30"/>
              </a:spcBef>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p:txBody>
      </p:sp>
    </p:spTree>
    <p:extLst>
      <p:ext uri="{BB962C8B-B14F-4D97-AF65-F5344CB8AC3E}">
        <p14:creationId xmlns:p14="http://schemas.microsoft.com/office/powerpoint/2010/main" val="200981924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0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4582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30770420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0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458200" cy="42868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286863"/>
          </a:xfrm>
        </p:spPr>
        <p:txBody>
          <a:bodyPr/>
          <a:lstStyle>
            <a:lvl1pPr>
              <a:defRPr sz="2800"/>
            </a:lvl1pPr>
            <a:lvl2pPr>
              <a:defRPr sz="2400"/>
            </a:lvl2pPr>
          </a:lstStyle>
          <a:p>
            <a:pPr lvl="0"/>
            <a:r>
              <a:rPr lang="en-US"/>
              <a:t>Click to edit Master text styles</a:t>
            </a:r>
          </a:p>
        </p:txBody>
      </p:sp>
      <p:sp>
        <p:nvSpPr>
          <p:cNvPr id="4" name="Content Placeholder 2">
            <a:extLst>
              <a:ext uri="{FF2B5EF4-FFF2-40B4-BE49-F238E27FC236}">
                <a16:creationId xmlns:a16="http://schemas.microsoft.com/office/drawing/2014/main" id="{BCC583C3-4424-7F8E-3E7B-CA6ADF0427B0}"/>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51624889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0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2359152" cy="4525963"/>
          </a:xfrm>
        </p:spPr>
        <p:txBody>
          <a:bodyPr/>
          <a:lstStyle>
            <a:lvl1pPr algn="just">
              <a:defRPr sz="2800"/>
            </a:lvl1pPr>
            <a:lvl2pPr>
              <a:defRPr sz="2800"/>
            </a:lvl2pPr>
            <a:lvl3pPr>
              <a:defRPr sz="2800"/>
            </a:lvl3pPr>
            <a:lvl4pPr>
              <a:defRPr sz="2800"/>
            </a:lvl4pPr>
            <a:lvl5pPr>
              <a:defRPr sz="2800"/>
            </a:lvl5pPr>
          </a:lstStyle>
          <a:p>
            <a:pPr lvl="0"/>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3124200" y="1600200"/>
            <a:ext cx="8458200" cy="4525963"/>
          </a:xfrm>
        </p:spPr>
        <p:txBody>
          <a:bodyPr/>
          <a:lstStyle>
            <a:lvl1pPr>
              <a:defRPr sz="2800"/>
            </a:lvl1pPr>
            <a:lvl2pPr>
              <a:defRPr sz="2800"/>
            </a:lvl2pPr>
            <a:lvl3pPr>
              <a:defRPr sz="2800"/>
            </a:lvl3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262023714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2"/>
            <a:ext cx="2359152" cy="4286864"/>
          </a:xfrm>
        </p:spPr>
        <p:txBody>
          <a:bodyPr/>
          <a:lstStyle>
            <a:lvl1pPr algn="just">
              <a:defRPr sz="2800"/>
            </a:lvl1pPr>
            <a:lvl2pPr>
              <a:defRPr sz="2800"/>
            </a:lvl2pPr>
            <a:lvl3pPr>
              <a:defRPr sz="2800"/>
            </a:lvl3pPr>
            <a:lvl4pPr>
              <a:defRPr sz="2800"/>
            </a:lvl4pPr>
            <a:lvl5pPr>
              <a:defRPr sz="2800"/>
            </a:lvl5pPr>
          </a:lstStyle>
          <a:p>
            <a:pPr lvl="0"/>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3124200" y="1600201"/>
            <a:ext cx="8458200" cy="4286864"/>
          </a:xfrm>
        </p:spPr>
        <p:txBody>
          <a:bodyPr/>
          <a:lstStyle>
            <a:lvl1pPr>
              <a:defRPr sz="2800"/>
            </a:lvl1pPr>
            <a:lvl2pPr>
              <a:defRPr sz="2800"/>
            </a:lvl2pPr>
            <a:lvl3pPr>
              <a:defRPr sz="2800"/>
            </a:lvl3pPr>
          </a:lstStyle>
          <a:p>
            <a:pPr lvl="0"/>
            <a:r>
              <a:rPr lang="en-US"/>
              <a:t>Click to edit Master text styles</a:t>
            </a:r>
          </a:p>
          <a:p>
            <a:pPr lvl="1"/>
            <a:r>
              <a:rPr lang="en-US"/>
              <a:t>Second level</a:t>
            </a:r>
          </a:p>
          <a:p>
            <a:pPr lvl="2"/>
            <a:r>
              <a:rPr lang="en-US"/>
              <a:t>Third level</a:t>
            </a:r>
            <a:endParaRPr lang="vi-VN"/>
          </a:p>
        </p:txBody>
      </p:sp>
      <p:sp>
        <p:nvSpPr>
          <p:cNvPr id="4" name="Content Placeholder 2">
            <a:extLst>
              <a:ext uri="{FF2B5EF4-FFF2-40B4-BE49-F238E27FC236}">
                <a16:creationId xmlns:a16="http://schemas.microsoft.com/office/drawing/2014/main" id="{55D3D54F-B6A2-F83D-2883-0F1C5B49BCD4}"/>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516330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Two 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90127688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7" name="Content Placeholder 2">
            <a:extLst>
              <a:ext uri="{FF2B5EF4-FFF2-40B4-BE49-F238E27FC236}">
                <a16:creationId xmlns:a16="http://schemas.microsoft.com/office/drawing/2014/main" id="{895A939C-68D5-2DF8-CDA1-EB138EB7C0CD}"/>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7755776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1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522287"/>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28587502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522287"/>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6" name="Content Placeholder 5"/>
          <p:cNvSpPr>
            <a:spLocks noGrp="1"/>
          </p:cNvSpPr>
          <p:nvPr>
            <p:ph sz="quarter" idx="4"/>
          </p:nvPr>
        </p:nvSpPr>
        <p:spPr>
          <a:xfrm>
            <a:off x="6193368" y="2174875"/>
            <a:ext cx="5389033"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E44EB4D9-43E9-2D6E-F53C-2767330A2DF4}"/>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49616116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01">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990599"/>
            <a:ext cx="6815667" cy="5153025"/>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1663990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02">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990600"/>
            <a:ext cx="6815667" cy="4896464"/>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endParaRPr lang="vi-VN"/>
          </a:p>
        </p:txBody>
      </p:sp>
      <p:sp>
        <p:nvSpPr>
          <p:cNvPr id="4" name="Text Placeholder 3"/>
          <p:cNvSpPr>
            <a:spLocks noGrp="1"/>
          </p:cNvSpPr>
          <p:nvPr>
            <p:ph type="body" sz="half" idx="2"/>
          </p:nvPr>
        </p:nvSpPr>
        <p:spPr>
          <a:xfrm>
            <a:off x="609601" y="1435101"/>
            <a:ext cx="4011084" cy="44519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2">
            <a:extLst>
              <a:ext uri="{FF2B5EF4-FFF2-40B4-BE49-F238E27FC236}">
                <a16:creationId xmlns:a16="http://schemas.microsoft.com/office/drawing/2014/main" id="{10B9B77A-A705-2B88-D26C-888E54B9A2A2}"/>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7213175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7" name="Content Placeholder 2">
            <a:extLst>
              <a:ext uri="{FF2B5EF4-FFF2-40B4-BE49-F238E27FC236}">
                <a16:creationId xmlns:a16="http://schemas.microsoft.com/office/drawing/2014/main" id="{9C027E77-6012-42D7-99B0-1D322EEAFE5D}"/>
              </a:ext>
            </a:extLst>
          </p:cNvPr>
          <p:cNvSpPr>
            <a:spLocks noGrp="1"/>
          </p:cNvSpPr>
          <p:nvPr>
            <p:ph idx="12"/>
          </p:nvPr>
        </p:nvSpPr>
        <p:spPr>
          <a:xfrm>
            <a:off x="4086803"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
        <p:nvSpPr>
          <p:cNvPr id="8" name="Content Placeholder 2">
            <a:extLst>
              <a:ext uri="{FF2B5EF4-FFF2-40B4-BE49-F238E27FC236}">
                <a16:creationId xmlns:a16="http://schemas.microsoft.com/office/drawing/2014/main" id="{F597A347-30EE-4B72-93DA-C4CBE7049AF0}"/>
              </a:ext>
            </a:extLst>
          </p:cNvPr>
          <p:cNvSpPr>
            <a:spLocks noGrp="1"/>
          </p:cNvSpPr>
          <p:nvPr>
            <p:ph idx="13"/>
          </p:nvPr>
        </p:nvSpPr>
        <p:spPr>
          <a:xfrm>
            <a:off x="0"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
        <p:nvSpPr>
          <p:cNvPr id="9" name="Content Placeholder 2">
            <a:extLst>
              <a:ext uri="{FF2B5EF4-FFF2-40B4-BE49-F238E27FC236}">
                <a16:creationId xmlns:a16="http://schemas.microsoft.com/office/drawing/2014/main" id="{CCF626F4-8319-BB9A-3962-FB52D8DEB450}"/>
              </a:ext>
            </a:extLst>
          </p:cNvPr>
          <p:cNvSpPr>
            <a:spLocks noGrp="1"/>
          </p:cNvSpPr>
          <p:nvPr>
            <p:ph idx="14"/>
          </p:nvPr>
        </p:nvSpPr>
        <p:spPr>
          <a:xfrm>
            <a:off x="8192656"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Tree>
    <p:extLst>
      <p:ext uri="{BB962C8B-B14F-4D97-AF65-F5344CB8AC3E}">
        <p14:creationId xmlns:p14="http://schemas.microsoft.com/office/powerpoint/2010/main" val="99995483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Up Down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19456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921189"/>
            <a:ext cx="10972800" cy="2194560"/>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804096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Up Down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10312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781425"/>
            <a:ext cx="10972800" cy="2103120"/>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57311796-72DC-4BB7-31C2-CB4F68F76B24}"/>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72918828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Up Down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1336608"/>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119376"/>
            <a:ext cx="10972800" cy="3014661"/>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61306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Up Down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1336608"/>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119377"/>
            <a:ext cx="10972800" cy="2767688"/>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DD504C8E-CD1E-7326-602A-6498C81631E4}"/>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79542829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Up Down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301752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4726052"/>
            <a:ext cx="10972800" cy="1335024"/>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991901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Up Down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819397"/>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4552950"/>
            <a:ext cx="10972800" cy="1335024"/>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D4A4C1F9-81CD-D56F-EC94-62A54EC01336}"/>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7885540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ird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ird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624656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0697005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2">
            <a:extLst>
              <a:ext uri="{FF2B5EF4-FFF2-40B4-BE49-F238E27FC236}">
                <a16:creationId xmlns:a16="http://schemas.microsoft.com/office/drawing/2014/main" id="{166FD81B-D664-FF76-F971-91B15C5A35D7}"/>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61333859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endParaRPr lang="en-US"/>
          </a:p>
        </p:txBody>
      </p:sp>
    </p:spTree>
    <p:extLst>
      <p:ext uri="{BB962C8B-B14F-4D97-AF65-F5344CB8AC3E}">
        <p14:creationId xmlns:p14="http://schemas.microsoft.com/office/powerpoint/2010/main" val="180967635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Tree>
    <p:extLst>
      <p:ext uri="{BB962C8B-B14F-4D97-AF65-F5344CB8AC3E}">
        <p14:creationId xmlns:p14="http://schemas.microsoft.com/office/powerpoint/2010/main" val="411271961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reative 0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0"/>
            <a:ext cx="5994400" cy="914401"/>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87566929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reative 0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0"/>
            <a:ext cx="5994400" cy="914401"/>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215058400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reative 0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914400"/>
            <a:ext cx="5994400" cy="52578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46990384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reative 04">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30361094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71942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2130426"/>
            <a:ext cx="11811000" cy="3508374"/>
          </a:xfrm>
        </p:spPr>
        <p:txBody>
          <a:bodyPr/>
          <a:lstStyle>
            <a:lvl1pPr>
              <a:defRPr sz="2000"/>
            </a:lvl1pPr>
          </a:lstStyle>
          <a:p>
            <a:r>
              <a:rPr lang="en-US" sz="4800"/>
              <a:t>Cảm ơn quí vị đã lắng nghe</a:t>
            </a:r>
            <a:br>
              <a:rPr lang="en-US" sz="4800"/>
            </a:br>
            <a:br>
              <a:rPr lang="en-US" sz="4800"/>
            </a:br>
            <a:r>
              <a:rPr lang="en-US" sz="4800">
                <a:solidFill>
                  <a:srgbClr val="0066FF"/>
                </a:solidFill>
              </a:rPr>
              <a:t>ĐẠI HỌC QUỐC GIA TP.HCM</a:t>
            </a:r>
            <a:br>
              <a:rPr lang="en-US" sz="4800">
                <a:solidFill>
                  <a:srgbClr val="0066FF"/>
                </a:solidFill>
              </a:rPr>
            </a:br>
            <a:r>
              <a:rPr lang="en-US" sz="4400">
                <a:solidFill>
                  <a:srgbClr val="FF0000"/>
                </a:solidFill>
              </a:rPr>
              <a:t>TR</a:t>
            </a:r>
            <a:r>
              <a:rPr lang="vi-VN" sz="4400">
                <a:solidFill>
                  <a:srgbClr val="FF0000"/>
                </a:solidFill>
              </a:rPr>
              <a:t>Ư</a:t>
            </a:r>
            <a:r>
              <a:rPr lang="en-US" sz="4400">
                <a:solidFill>
                  <a:srgbClr val="FF0000"/>
                </a:solidFill>
              </a:rPr>
              <a:t>ỜNG ĐH CÔNG NGHỆ THÔNG TIN</a:t>
            </a:r>
            <a:br>
              <a:rPr lang="en-US" sz="4400">
                <a:solidFill>
                  <a:srgbClr val="FF0000"/>
                </a:solidFill>
              </a:rPr>
            </a:br>
            <a:r>
              <a:rPr lang="en-US" sz="4400">
                <a:solidFill>
                  <a:srgbClr val="0066FF"/>
                </a:solidFill>
              </a:rPr>
              <a:t>TOÀN DIỆN – SÁNG TẠO – PHỤNG SỰ</a:t>
            </a:r>
            <a:r>
              <a:rPr lang="en-US" sz="4400"/>
              <a:t> </a:t>
            </a:r>
            <a:endParaRPr lang="vi-VN"/>
          </a:p>
        </p:txBody>
      </p:sp>
    </p:spTree>
    <p:extLst>
      <p:ext uri="{BB962C8B-B14F-4D97-AF65-F5344CB8AC3E}">
        <p14:creationId xmlns:p14="http://schemas.microsoft.com/office/powerpoint/2010/main" val="239446408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05">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3508374"/>
          </a:xfrm>
        </p:spPr>
        <p:txBody>
          <a:bodyPr/>
          <a:lstStyle>
            <a:lvl1pPr>
              <a:defRPr>
                <a:solidFill>
                  <a:srgbClr val="FF0000"/>
                </a:solidFill>
              </a:defRPr>
            </a:lvl1pPr>
          </a:lstStyle>
          <a:p>
            <a:r>
              <a:rPr lang="en-US"/>
              <a:t>Click to edit Master title style</a:t>
            </a:r>
            <a:endParaRPr lang="vi-VN"/>
          </a:p>
        </p:txBody>
      </p:sp>
    </p:spTree>
    <p:extLst>
      <p:ext uri="{BB962C8B-B14F-4D97-AF65-F5344CB8AC3E}">
        <p14:creationId xmlns:p14="http://schemas.microsoft.com/office/powerpoint/2010/main" val="26017913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7655369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4286863"/>
          </a:xfrm>
        </p:spPr>
        <p:txBody>
          <a:bodyPr/>
          <a:lstStyle>
            <a:lvl1pPr marL="514350" indent="-514350">
              <a:buFont typeface="+mj-lt"/>
              <a:buAutoNum type="arabicPeriod"/>
              <a:defRPr sz="2800">
                <a:solidFill>
                  <a:schemeClr val="tx1"/>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5204C06E-4BFD-7AE1-C5B0-925E1CA3A006}"/>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3041032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rgbClr val="0066FF"/>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0909198"/>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1">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1" r:id="rId2"/>
    <p:sldLayoutId id="2147483723" r:id="rId3"/>
    <p:sldLayoutId id="2147483652" r:id="rId4"/>
    <p:sldLayoutId id="2147483650" r:id="rId5"/>
    <p:sldLayoutId id="2147483677" r:id="rId6"/>
    <p:sldLayoutId id="2147483691" r:id="rId7"/>
    <p:sldLayoutId id="2147483724" r:id="rId8"/>
    <p:sldLayoutId id="2147483699" r:id="rId9"/>
    <p:sldLayoutId id="2147483725" r:id="rId10"/>
    <p:sldLayoutId id="2147483717" r:id="rId11"/>
    <p:sldLayoutId id="2147483726" r:id="rId12"/>
    <p:sldLayoutId id="2147483653" r:id="rId13"/>
    <p:sldLayoutId id="2147483727" r:id="rId14"/>
    <p:sldLayoutId id="2147483706" r:id="rId15"/>
    <p:sldLayoutId id="2147483728" r:id="rId16"/>
    <p:sldLayoutId id="2147483708" r:id="rId17"/>
    <p:sldLayoutId id="2147483739" r:id="rId18"/>
    <p:sldLayoutId id="2147483729" r:id="rId19"/>
    <p:sldLayoutId id="2147483700" r:id="rId20"/>
    <p:sldLayoutId id="2147483730" r:id="rId21"/>
    <p:sldLayoutId id="2147483707" r:id="rId22"/>
    <p:sldLayoutId id="2147483731" r:id="rId23"/>
    <p:sldLayoutId id="2147483712" r:id="rId24"/>
    <p:sldLayoutId id="2147483732" r:id="rId25"/>
    <p:sldLayoutId id="2147483713" r:id="rId26"/>
    <p:sldLayoutId id="2147483733" r:id="rId27"/>
    <p:sldLayoutId id="2147483715" r:id="rId28"/>
    <p:sldLayoutId id="2147483734" r:id="rId29"/>
    <p:sldLayoutId id="2147483701" r:id="rId30"/>
    <p:sldLayoutId id="2147483735" r:id="rId31"/>
    <p:sldLayoutId id="2147483710" r:id="rId32"/>
    <p:sldLayoutId id="2147483736" r:id="rId33"/>
    <p:sldLayoutId id="2147483737" r:id="rId34"/>
    <p:sldLayoutId id="2147483711" r:id="rId35"/>
    <p:sldLayoutId id="2147483686" r:id="rId36"/>
    <p:sldLayoutId id="2147483718" r:id="rId37"/>
    <p:sldLayoutId id="2147483694" r:id="rId38"/>
    <p:sldLayoutId id="2147483688" r:id="rId39"/>
    <p:sldLayoutId id="2147483719" r:id="rId40"/>
    <p:sldLayoutId id="2147483687" r:id="rId41"/>
    <p:sldLayoutId id="2147483655" r:id="rId42"/>
    <p:sldLayoutId id="2147483702" r:id="rId43"/>
    <p:sldLayoutId id="2147483703" r:id="rId44"/>
    <p:sldLayoutId id="2147483704" r:id="rId45"/>
    <p:sldLayoutId id="2147483705" r:id="rId46"/>
    <p:sldLayoutId id="2147483716" r:id="rId47"/>
    <p:sldLayoutId id="2147483720" r:id="rId48"/>
    <p:sldLayoutId id="2147483738" r:id="rId49"/>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just"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just" rtl="0" eaLnBrk="0" fontAlgn="base" hangingPunct="0">
        <a:spcBef>
          <a:spcPct val="20000"/>
        </a:spcBef>
        <a:spcAft>
          <a:spcPct val="0"/>
        </a:spcAft>
        <a:buFont typeface="Arial" panose="020B0604020202020204" pitchFamily="34" charset="0"/>
        <a:buChar char="+"/>
        <a:defRPr sz="2800">
          <a:solidFill>
            <a:srgbClr val="FF0000"/>
          </a:solidFill>
          <a:latin typeface="+mn-lt"/>
        </a:defRPr>
      </a:lvl2pPr>
      <a:lvl3pPr marL="1143000" indent="-228600" algn="just"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drive.google.com/drive/folders/1Eou2X4FloFdXRUU4SOOLSx4tQ6FsF6CF?usp=sharing"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proceedings.neurips.cc/paper_files/paper/2023/hash/2468f84a13ff8bb6767a67518fb596eb-Abstract-Conference.html" TargetMode="External"/><Relationship Id="rId2" Type="http://schemas.openxmlformats.org/officeDocument/2006/relationships/hyperlink" Target="https://arxiv.org/abs/2308.06721" TargetMode="External"/><Relationship Id="rId1" Type="http://schemas.openxmlformats.org/officeDocument/2006/relationships/slideLayout" Target="../slideLayouts/slideLayout5.xml"/><Relationship Id="rId4" Type="http://schemas.openxmlformats.org/officeDocument/2006/relationships/hyperlink" Target="https://huggingface.co/datasets/pixparse/cc3m-wd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4C86-7609-D4A3-1353-AEB012BFE77C}"/>
              </a:ext>
            </a:extLst>
          </p:cNvPr>
          <p:cNvSpPr>
            <a:spLocks noGrp="1"/>
          </p:cNvSpPr>
          <p:nvPr>
            <p:ph type="ctrTitle"/>
          </p:nvPr>
        </p:nvSpPr>
        <p:spPr/>
        <p:txBody>
          <a:bodyPr/>
          <a:lstStyle/>
          <a:p>
            <a:r>
              <a:rPr lang="en-US"/>
              <a:t>Adapter </a:t>
            </a:r>
            <a:r>
              <a:rPr lang="en-US" err="1"/>
              <a:t>cho</a:t>
            </a:r>
            <a:r>
              <a:rPr lang="en-US"/>
              <a:t> Multimodal Prompting </a:t>
            </a:r>
            <a:r>
              <a:rPr lang="en-US" err="1"/>
              <a:t>nhằm</a:t>
            </a:r>
            <a:r>
              <a:rPr lang="en-US"/>
              <a:t> </a:t>
            </a:r>
            <a:r>
              <a:rPr lang="en-US" err="1"/>
              <a:t>mở</a:t>
            </a:r>
            <a:r>
              <a:rPr lang="en-US"/>
              <a:t> </a:t>
            </a:r>
            <a:r>
              <a:rPr lang="en-US" err="1"/>
              <a:t>rộng</a:t>
            </a:r>
            <a:r>
              <a:rPr lang="en-US"/>
              <a:t> </a:t>
            </a:r>
            <a:r>
              <a:rPr lang="en-US" err="1"/>
              <a:t>khả</a:t>
            </a:r>
            <a:r>
              <a:rPr lang="en-US"/>
              <a:t> </a:t>
            </a:r>
            <a:r>
              <a:rPr lang="en-US" err="1"/>
              <a:t>năng</a:t>
            </a:r>
            <a:r>
              <a:rPr lang="en-US"/>
              <a:t> </a:t>
            </a:r>
            <a:r>
              <a:rPr lang="en-US" err="1"/>
              <a:t>điều</a:t>
            </a:r>
            <a:r>
              <a:rPr lang="en-US"/>
              <a:t> </a:t>
            </a:r>
            <a:r>
              <a:rPr lang="en-US" err="1"/>
              <a:t>khiển</a:t>
            </a:r>
            <a:r>
              <a:rPr lang="en-US"/>
              <a:t> </a:t>
            </a:r>
            <a:r>
              <a:rPr lang="en-US" err="1"/>
              <a:t>của</a:t>
            </a:r>
            <a:r>
              <a:rPr lang="en-US"/>
              <a:t> Stable Diffusion</a:t>
            </a:r>
          </a:p>
        </p:txBody>
      </p:sp>
      <p:sp>
        <p:nvSpPr>
          <p:cNvPr id="3" name="Subtitle 2">
            <a:extLst>
              <a:ext uri="{FF2B5EF4-FFF2-40B4-BE49-F238E27FC236}">
                <a16:creationId xmlns:a16="http://schemas.microsoft.com/office/drawing/2014/main" id="{57C4F488-B428-666E-969C-22FA8787B94D}"/>
              </a:ext>
            </a:extLst>
          </p:cNvPr>
          <p:cNvSpPr>
            <a:spLocks noGrp="1"/>
          </p:cNvSpPr>
          <p:nvPr>
            <p:ph type="subTitle" idx="1"/>
          </p:nvPr>
        </p:nvSpPr>
        <p:spPr/>
        <p:txBody>
          <a:bodyPr/>
          <a:lstStyle/>
          <a:p>
            <a:r>
              <a:rPr lang="en-US"/>
              <a:t>23520326 – Đỗ Minh Dũng</a:t>
            </a:r>
          </a:p>
          <a:p>
            <a:r>
              <a:rPr lang="en-US">
                <a:solidFill>
                  <a:srgbClr val="FF0000"/>
                </a:solidFill>
              </a:rPr>
              <a:t>23521555 – Huỳnh </a:t>
            </a:r>
            <a:r>
              <a:rPr lang="en-US" err="1">
                <a:solidFill>
                  <a:srgbClr val="FF0000"/>
                </a:solidFill>
              </a:rPr>
              <a:t>Diên</a:t>
            </a:r>
            <a:r>
              <a:rPr lang="en-US">
                <a:solidFill>
                  <a:srgbClr val="FF0000"/>
                </a:solidFill>
              </a:rPr>
              <a:t> Thục</a:t>
            </a:r>
          </a:p>
          <a:p>
            <a:r>
              <a:rPr lang="en-US"/>
              <a:t>23521688 – Đinh </a:t>
            </a:r>
            <a:r>
              <a:rPr lang="en-US" err="1"/>
              <a:t>Trần</a:t>
            </a:r>
            <a:r>
              <a:rPr lang="en-US"/>
              <a:t> Duy Trường</a:t>
            </a:r>
          </a:p>
          <a:p>
            <a:r>
              <a:rPr lang="en-US">
                <a:solidFill>
                  <a:srgbClr val="FF0000"/>
                </a:solidFill>
              </a:rPr>
              <a:t>TS. Nguyễn Vinh </a:t>
            </a:r>
            <a:r>
              <a:rPr lang="en-US" err="1">
                <a:solidFill>
                  <a:srgbClr val="FF0000"/>
                </a:solidFill>
              </a:rPr>
              <a:t>Tiệp</a:t>
            </a:r>
            <a:endParaRPr lang="en-US">
              <a:solidFill>
                <a:srgbClr val="FF0000"/>
              </a:solidFill>
            </a:endParaRPr>
          </a:p>
        </p:txBody>
      </p:sp>
    </p:spTree>
    <p:extLst>
      <p:ext uri="{BB962C8B-B14F-4D97-AF65-F5344CB8AC3E}">
        <p14:creationId xmlns:p14="http://schemas.microsoft.com/office/powerpoint/2010/main" val="33872621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9F849-4016-FEAA-5FF0-F5E8A61A2B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8ED953-4EBC-2B0E-9543-8631D01AE1B4}"/>
              </a:ext>
            </a:extLst>
          </p:cNvPr>
          <p:cNvSpPr>
            <a:spLocks noGrp="1"/>
          </p:cNvSpPr>
          <p:nvPr>
            <p:ph type="title"/>
          </p:nvPr>
        </p:nvSpPr>
        <p:spPr/>
        <p:txBody>
          <a:bodyPr/>
          <a:lstStyle/>
          <a:p>
            <a:r>
              <a:rPr lang="en-US"/>
              <a:t>Dataset</a:t>
            </a:r>
          </a:p>
        </p:txBody>
      </p:sp>
      <p:sp>
        <p:nvSpPr>
          <p:cNvPr id="5" name="Text Placeholder 4">
            <a:extLst>
              <a:ext uri="{FF2B5EF4-FFF2-40B4-BE49-F238E27FC236}">
                <a16:creationId xmlns:a16="http://schemas.microsoft.com/office/drawing/2014/main" id="{4B02963D-186E-301F-13A9-E8582CD91A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59497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44E7F-67E0-9FA9-24E0-3EF18CEF3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69FB4-CEB9-CD0B-A37E-1F61565BAD1A}"/>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BF331F1E-7C3E-3C8F-DE64-B7732225400F}"/>
              </a:ext>
            </a:extLst>
          </p:cNvPr>
          <p:cNvSpPr>
            <a:spLocks noGrp="1"/>
          </p:cNvSpPr>
          <p:nvPr>
            <p:ph idx="1"/>
          </p:nvPr>
        </p:nvSpPr>
        <p:spPr/>
        <p:txBody>
          <a:bodyPr/>
          <a:lstStyle/>
          <a:p>
            <a:r>
              <a:rPr lang="vi-VN"/>
              <a:t>Conceptual Captions (CC3M) là tập dữ liệu ~3,3M ảnh kèm caption, được lấy từ alt-text HTML trên web và xử lý bằng pipeline tự động (trích xuất, lọc, biến đổi) để tạo caption vừa sạch, đủ thông tin, trôi chảy và phù hợp cho huấn luyện.</a:t>
            </a:r>
          </a:p>
          <a:p>
            <a:endParaRPr lang="en-US"/>
          </a:p>
        </p:txBody>
      </p:sp>
    </p:spTree>
    <p:extLst>
      <p:ext uri="{BB962C8B-B14F-4D97-AF65-F5344CB8AC3E}">
        <p14:creationId xmlns:p14="http://schemas.microsoft.com/office/powerpoint/2010/main" val="16163004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AE160-4627-5246-E01B-307DACBEC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D119D-9804-6C6C-C651-2EA092D8032F}"/>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AD01298B-7611-B4AF-324C-AB7A69400DDF}"/>
              </a:ext>
            </a:extLst>
          </p:cNvPr>
          <p:cNvSpPr>
            <a:spLocks noGrp="1"/>
          </p:cNvSpPr>
          <p:nvPr>
            <p:ph idx="1"/>
          </p:nvPr>
        </p:nvSpPr>
        <p:spPr/>
        <p:txBody>
          <a:bodyPr/>
          <a:lstStyle/>
          <a:p>
            <a:r>
              <a:rPr lang="vi-VN"/>
              <a:t>Dữ liệu được đóng gói dạng webdataset .tar. Ảnh được tải bằng img2dataset, resize nếu cạnh ngắn nhất &gt; 512 về 512.</a:t>
            </a:r>
          </a:p>
          <a:p>
            <a:pPr lvl="1"/>
            <a:r>
              <a:rPr lang="vi-VN">
                <a:solidFill>
                  <a:srgbClr val="FF0000"/>
                </a:solidFill>
              </a:rPr>
              <a:t>Tập train: 576 shard, 2.905.954 / 3.318.333 mẫu.</a:t>
            </a:r>
          </a:p>
          <a:p>
            <a:pPr lvl="1"/>
            <a:r>
              <a:rPr lang="vi-VN"/>
              <a:t>Tập validation: 16 shard, 13.443 / 15.840 mẫu.</a:t>
            </a:r>
          </a:p>
          <a:p>
            <a:endParaRPr lang="en-US"/>
          </a:p>
        </p:txBody>
      </p:sp>
    </p:spTree>
    <p:extLst>
      <p:ext uri="{BB962C8B-B14F-4D97-AF65-F5344CB8AC3E}">
        <p14:creationId xmlns:p14="http://schemas.microsoft.com/office/powerpoint/2010/main" val="264215897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B511-2057-5A79-4C4C-79A8F1846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ACAB89-AF0D-6F20-114B-E2A7210AF93F}"/>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9648C537-2CFA-A2B4-E768-889536F5EBBE}"/>
              </a:ext>
            </a:extLst>
          </p:cNvPr>
          <p:cNvSpPr>
            <a:spLocks noGrp="1"/>
          </p:cNvSpPr>
          <p:nvPr>
            <p:ph idx="1"/>
          </p:nvPr>
        </p:nvSpPr>
        <p:spPr/>
        <p:txBody>
          <a:bodyPr/>
          <a:lstStyle/>
          <a:p>
            <a:pPr marL="514350" indent="-514350">
              <a:buFont typeface="+mj-lt"/>
              <a:buAutoNum type="arabicPeriod"/>
            </a:pPr>
            <a:r>
              <a:rPr lang="en-US" err="1"/>
              <a:t>Giới</a:t>
            </a:r>
            <a:r>
              <a:rPr lang="en-US"/>
              <a:t> </a:t>
            </a:r>
            <a:r>
              <a:rPr lang="en-US" err="1"/>
              <a:t>thiệu</a:t>
            </a:r>
            <a:endParaRPr lang="en-US"/>
          </a:p>
          <a:p>
            <a:pPr marL="514350" indent="-514350">
              <a:buFont typeface="+mj-lt"/>
              <a:buAutoNum type="arabicPeriod"/>
            </a:pPr>
            <a:r>
              <a:rPr lang="en-US">
                <a:solidFill>
                  <a:srgbClr val="FF0000"/>
                </a:solidFill>
              </a:rPr>
              <a:t>Dataset </a:t>
            </a:r>
          </a:p>
          <a:p>
            <a:pPr marL="514350" indent="-514350">
              <a:buFont typeface="+mj-lt"/>
              <a:buAutoNum type="arabicPeriod"/>
            </a:pPr>
            <a:r>
              <a:rPr lang="en-US">
                <a:solidFill>
                  <a:schemeClr val="tx1"/>
                </a:solidFill>
                <a:highlight>
                  <a:srgbClr val="66FFFF"/>
                </a:highlight>
              </a:rPr>
              <a:t>Phương </a:t>
            </a:r>
            <a:r>
              <a:rPr lang="en-US" err="1">
                <a:solidFill>
                  <a:schemeClr val="tx1"/>
                </a:solidFill>
                <a:highlight>
                  <a:srgbClr val="66FFFF"/>
                </a:highlight>
              </a:rPr>
              <a:t>pháp</a:t>
            </a:r>
            <a:endParaRPr lang="en-US">
              <a:solidFill>
                <a:schemeClr val="tx1"/>
              </a:solidFill>
              <a:highlight>
                <a:srgbClr val="66FFFF"/>
              </a:highlight>
            </a:endParaRPr>
          </a:p>
          <a:p>
            <a:pPr marL="514350" indent="-514350">
              <a:buFont typeface="+mj-lt"/>
              <a:buAutoNum type="arabicPeriod"/>
            </a:pPr>
            <a:r>
              <a:rPr lang="en-US" err="1">
                <a:solidFill>
                  <a:srgbClr val="FF0000"/>
                </a:solidFill>
              </a:rPr>
              <a:t>Kết</a:t>
            </a:r>
            <a:r>
              <a:rPr lang="en-US">
                <a:solidFill>
                  <a:srgbClr val="FF0000"/>
                </a:solidFill>
              </a:rPr>
              <a:t> </a:t>
            </a:r>
            <a:r>
              <a:rPr lang="en-US" err="1">
                <a:solidFill>
                  <a:srgbClr val="FF0000"/>
                </a:solidFill>
              </a:rPr>
              <a:t>quả</a:t>
            </a:r>
            <a:endParaRPr lang="en-US">
              <a:solidFill>
                <a:srgbClr val="FF0000"/>
              </a:solidFill>
            </a:endParaRPr>
          </a:p>
          <a:p>
            <a:pPr marL="514350" indent="-514350">
              <a:buFont typeface="+mj-lt"/>
              <a:buAutoNum type="arabicPeriod"/>
            </a:pPr>
            <a:r>
              <a:rPr lang="en-US"/>
              <a:t>Demo</a:t>
            </a:r>
          </a:p>
        </p:txBody>
      </p:sp>
    </p:spTree>
    <p:extLst>
      <p:ext uri="{BB962C8B-B14F-4D97-AF65-F5344CB8AC3E}">
        <p14:creationId xmlns:p14="http://schemas.microsoft.com/office/powerpoint/2010/main" val="2408854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7EA74-F4DA-0EE3-FE5D-573EF99BB5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E529D4-83F4-676C-88CD-348D0978C804}"/>
              </a:ext>
            </a:extLst>
          </p:cNvPr>
          <p:cNvSpPr>
            <a:spLocks noGrp="1"/>
          </p:cNvSpPr>
          <p:nvPr>
            <p:ph type="title"/>
          </p:nvPr>
        </p:nvSpPr>
        <p:spPr/>
        <p:txBody>
          <a:bodyPr/>
          <a:lstStyle/>
          <a:p>
            <a:r>
              <a:rPr lang="en-US"/>
              <a:t>Phương </a:t>
            </a:r>
            <a:r>
              <a:rPr lang="en-US" err="1"/>
              <a:t>pháp</a:t>
            </a:r>
            <a:endParaRPr lang="en-US"/>
          </a:p>
        </p:txBody>
      </p:sp>
      <p:sp>
        <p:nvSpPr>
          <p:cNvPr id="5" name="Text Placeholder 4">
            <a:extLst>
              <a:ext uri="{FF2B5EF4-FFF2-40B4-BE49-F238E27FC236}">
                <a16:creationId xmlns:a16="http://schemas.microsoft.com/office/drawing/2014/main" id="{930D75FC-7816-319E-BB5B-7F48FBCC12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2313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B0B2D-7477-1C75-F949-64979C1689EA}"/>
              </a:ext>
            </a:extLst>
          </p:cNvPr>
          <p:cNvSpPr>
            <a:spLocks noGrp="1"/>
          </p:cNvSpPr>
          <p:nvPr>
            <p:ph type="title"/>
          </p:nvPr>
        </p:nvSpPr>
        <p:spPr>
          <a:xfrm>
            <a:off x="609600" y="274638"/>
            <a:ext cx="10972800" cy="1143000"/>
          </a:xfrm>
        </p:spPr>
        <p:txBody>
          <a:bodyPr wrap="square" anchor="ctr">
            <a:normAutofit/>
          </a:bodyPr>
          <a:lstStyle/>
          <a:p>
            <a:r>
              <a:rPr lang="en-US"/>
              <a:t>Uni–ControlNet</a:t>
            </a:r>
          </a:p>
        </p:txBody>
      </p:sp>
      <p:pic>
        <p:nvPicPr>
          <p:cNvPr id="5" name="Content Placeholder 4" descr="A diagram of a diagram&#10;&#10;AI-generated content may be incorrect.">
            <a:extLst>
              <a:ext uri="{FF2B5EF4-FFF2-40B4-BE49-F238E27FC236}">
                <a16:creationId xmlns:a16="http://schemas.microsoft.com/office/drawing/2014/main" id="{82B07F52-6A02-845C-281C-47CCD7A344B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609600" y="1764636"/>
            <a:ext cx="10972800" cy="4197093"/>
          </a:xfrm>
          <a:prstGeom prst="rect">
            <a:avLst/>
          </a:prstGeom>
          <a:noFill/>
          <a:ln>
            <a:noFill/>
          </a:ln>
        </p:spPr>
      </p:pic>
    </p:spTree>
    <p:extLst>
      <p:ext uri="{BB962C8B-B14F-4D97-AF65-F5344CB8AC3E}">
        <p14:creationId xmlns:p14="http://schemas.microsoft.com/office/powerpoint/2010/main" val="42402090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96375-3795-907E-7582-82C7F800F2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B82117-FA34-98C1-939C-90D4E06BF7CE}"/>
              </a:ext>
            </a:extLst>
          </p:cNvPr>
          <p:cNvSpPr>
            <a:spLocks noGrp="1"/>
          </p:cNvSpPr>
          <p:nvPr>
            <p:ph type="title"/>
          </p:nvPr>
        </p:nvSpPr>
        <p:spPr>
          <a:xfrm>
            <a:off x="609600" y="274638"/>
            <a:ext cx="10972800" cy="1143000"/>
          </a:xfrm>
        </p:spPr>
        <p:txBody>
          <a:bodyPr wrap="square" anchor="ctr">
            <a:normAutofit/>
          </a:bodyPr>
          <a:lstStyle/>
          <a:p>
            <a:r>
              <a:rPr lang="en-US"/>
              <a:t>Uni–ControlNet</a:t>
            </a:r>
          </a:p>
        </p:txBody>
      </p:sp>
      <p:pic>
        <p:nvPicPr>
          <p:cNvPr id="3" name="Content Placeholder 2" descr="A diagram of a diagram&#10;&#10;AI-generated content may be incorrect.">
            <a:extLst>
              <a:ext uri="{FF2B5EF4-FFF2-40B4-BE49-F238E27FC236}">
                <a16:creationId xmlns:a16="http://schemas.microsoft.com/office/drawing/2014/main" id="{D7AF096C-9C0C-0946-6C03-29767B4FBFA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125858" y="1600201"/>
            <a:ext cx="7940284" cy="4525963"/>
          </a:xfrm>
          <a:prstGeom prst="rect">
            <a:avLst/>
          </a:prstGeom>
          <a:noFill/>
          <a:ln>
            <a:noFill/>
          </a:ln>
        </p:spPr>
      </p:pic>
    </p:spTree>
    <p:extLst>
      <p:ext uri="{BB962C8B-B14F-4D97-AF65-F5344CB8AC3E}">
        <p14:creationId xmlns:p14="http://schemas.microsoft.com/office/powerpoint/2010/main" val="37504943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34D9-1595-A215-E283-23554A54E40B}"/>
              </a:ext>
            </a:extLst>
          </p:cNvPr>
          <p:cNvSpPr>
            <a:spLocks noGrp="1"/>
          </p:cNvSpPr>
          <p:nvPr>
            <p:ph type="title"/>
          </p:nvPr>
        </p:nvSpPr>
        <p:spPr/>
        <p:txBody>
          <a:bodyPr/>
          <a:lstStyle/>
          <a:p>
            <a:r>
              <a:rPr lang="en-US"/>
              <a:t>Uni–ControlNet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5645189-573F-FCE9-72E9-004C063DF289}"/>
                  </a:ext>
                </a:extLst>
              </p:cNvPr>
              <p:cNvSpPr>
                <a:spLocks noGrp="1"/>
              </p:cNvSpPr>
              <p:nvPr>
                <p:ph idx="1"/>
              </p:nvPr>
            </p:nvSpPr>
            <p:spPr/>
            <p:txBody>
              <a:bodyPr/>
              <a:lstStyle/>
              <a:p>
                <a:r>
                  <a:rPr lang="en-US"/>
                  <a:t>Global Control Adapter:</a:t>
                </a:r>
              </a:p>
              <a:p>
                <a:pPr lvl="1"/>
                <a:r>
                  <a:rPr lang="vi-VN">
                    <a:solidFill>
                      <a:srgbClr val="FF0000"/>
                    </a:solidFill>
                  </a:rPr>
                  <a:t>Tín hiệu global control</a:t>
                </a:r>
                <a:r>
                  <a:rPr lang="en-US">
                    <a:solidFill>
                      <a:srgbClr val="FF0000"/>
                    </a:solidFill>
                  </a:rPr>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𝑐</m:t>
                        </m:r>
                      </m:e>
                      <m:sub>
                        <m:r>
                          <a:rPr lang="en-US" b="0" i="1" smtClean="0">
                            <a:solidFill>
                              <a:srgbClr val="FF0000"/>
                            </a:solidFill>
                            <a:latin typeface="Cambria Math" panose="02040503050406030204" pitchFamily="18" charset="0"/>
                          </a:rPr>
                          <m:t>𝑔</m:t>
                        </m:r>
                      </m:sub>
                    </m:sSub>
                  </m:oMath>
                </a14:m>
                <a:r>
                  <a:rPr lang="vi-VN">
                    <a:solidFill>
                      <a:srgbClr val="FF0000"/>
                    </a:solidFill>
                  </a:rPr>
                  <a:t> </a:t>
                </a:r>
                <a:r>
                  <a:rPr lang="en-US">
                    <a:solidFill>
                      <a:srgbClr val="FF0000"/>
                    </a:solidFill>
                  </a:rPr>
                  <a:t>(image embedding) </a:t>
                </a:r>
                <a:r>
                  <a:rPr lang="vi-VN">
                    <a:solidFill>
                      <a:srgbClr val="FF0000"/>
                    </a:solidFill>
                  </a:rPr>
                  <a:t>được đưa qua condition encoder </a:t>
                </a:r>
                <a14:m>
                  <m:oMath xmlns:m="http://schemas.openxmlformats.org/officeDocument/2006/math">
                    <m:sSub>
                      <m:sSubPr>
                        <m:ctrlPr>
                          <a:rPr lang="ar-AE" i="1">
                            <a:solidFill>
                              <a:srgbClr val="FF0000"/>
                            </a:solidFill>
                            <a:latin typeface="Cambria Math" panose="02040503050406030204" pitchFamily="18" charset="0"/>
                          </a:rPr>
                        </m:ctrlPr>
                      </m:sSubPr>
                      <m:e>
                        <m:r>
                          <a:rPr lang="ar-AE" i="1">
                            <a:solidFill>
                              <a:srgbClr val="FF0000"/>
                            </a:solidFill>
                            <a:latin typeface="Cambria Math" panose="02040503050406030204" pitchFamily="18" charset="0"/>
                          </a:rPr>
                          <m:t>h</m:t>
                        </m:r>
                      </m:e>
                      <m:sub>
                        <m:r>
                          <a:rPr lang="ar-AE" i="1">
                            <a:solidFill>
                              <a:srgbClr val="FF0000"/>
                            </a:solidFill>
                            <a:latin typeface="Cambria Math" panose="02040503050406030204" pitchFamily="18" charset="0"/>
                          </a:rPr>
                          <m:t>𝑔</m:t>
                        </m:r>
                      </m:sub>
                    </m:sSub>
                  </m:oMath>
                </a14:m>
                <a:r>
                  <a:rPr lang="en-US">
                    <a:solidFill>
                      <a:srgbClr val="FF0000"/>
                    </a:solidFill>
                  </a:rPr>
                  <a:t> </a:t>
                </a:r>
                <a:r>
                  <a:rPr lang="vi-VN">
                    <a:solidFill>
                      <a:srgbClr val="FF0000"/>
                    </a:solidFill>
                  </a:rPr>
                  <a:t>gồm nhiều lớp feedforward.</a:t>
                </a:r>
                <a:endParaRPr lang="en-US">
                  <a:solidFill>
                    <a:srgbClr val="FF0000"/>
                  </a:solidFill>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𝑔</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𝑔</m:t>
                              </m:r>
                            </m:sub>
                          </m:sSub>
                        </m:e>
                      </m:d>
                    </m:oMath>
                  </m:oMathPara>
                </a14:m>
                <a:endParaRPr lang="en-US"/>
              </a:p>
              <a:p>
                <a:pPr lvl="1"/>
                <a:r>
                  <a:rPr lang="vi-VN"/>
                  <a:t>Embedding được chia thành </a:t>
                </a:r>
                <a14:m>
                  <m:oMath xmlns:m="http://schemas.openxmlformats.org/officeDocument/2006/math">
                    <m:r>
                      <a:rPr lang="vi-VN" i="1">
                        <a:latin typeface="Cambria Math" panose="02040503050406030204" pitchFamily="18" charset="0"/>
                      </a:rPr>
                      <m:t>𝐾</m:t>
                    </m:r>
                  </m:oMath>
                </a14:m>
                <a:r>
                  <a:rPr lang="en-US"/>
                  <a:t> </a:t>
                </a:r>
                <a:r>
                  <a:rPr lang="vi-VN"/>
                  <a:t>global tokens</a:t>
                </a:r>
                <a:endParaRPr lang="en-US"/>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𝑖</m:t>
                              </m:r>
                            </m:sub>
                          </m:sSub>
                        </m:e>
                        <m:sup>
                          <m:r>
                            <a:rPr lang="en-US" i="1">
                              <a:solidFill>
                                <a:srgbClr val="FF0000"/>
                              </a:solidFill>
                              <a:latin typeface="Cambria Math" panose="02040503050406030204" pitchFamily="18" charset="0"/>
                            </a:rPr>
                            <m:t>𝑔</m:t>
                          </m:r>
                        </m:sup>
                      </m:sSup>
                      <m:r>
                        <a:rPr lang="en-US" i="1">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𝑔</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𝑔</m:t>
                              </m:r>
                            </m:sub>
                          </m:sSub>
                        </m:e>
                      </m:d>
                      <m:d>
                        <m:dPr>
                          <m:begChr m:val="["/>
                          <m:endChr m:val="]"/>
                          <m:ctrlPr>
                            <a:rPr lang="en-US" i="1" smtClean="0">
                              <a:solidFill>
                                <a:srgbClr val="FF0000"/>
                              </a:solidFill>
                              <a:latin typeface="Cambria Math" panose="02040503050406030204" pitchFamily="18" charset="0"/>
                            </a:rPr>
                          </m:ctrlPr>
                        </m:dPr>
                        <m:e>
                          <m:d>
                            <m:dPr>
                              <m:ctrlPr>
                                <a:rPr lang="en-US"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1</m:t>
                              </m:r>
                            </m:e>
                          </m:d>
                          <m:r>
                            <a:rPr lang="en-US" b="0" i="1" smtClean="0">
                              <a:solidFill>
                                <a:srgbClr val="FF0000"/>
                              </a:solidFill>
                              <a:latin typeface="Cambria Math" panose="02040503050406030204" pitchFamily="18" charset="0"/>
                            </a:rPr>
                            <m:t>𝑑</m:t>
                          </m:r>
                          <m:r>
                            <a:rPr lang="en-US" b="0" i="1" smtClean="0">
                              <a:solidFill>
                                <a:srgbClr val="FF0000"/>
                              </a:solidFill>
                              <a:latin typeface="Cambria Math" panose="02040503050406030204" pitchFamily="18" charset="0"/>
                            </a:rPr>
                            <m:t> ~ </m:t>
                          </m:r>
                          <m:r>
                            <a:rPr lang="en-US" b="0" i="1" smtClean="0">
                              <a:solidFill>
                                <a:srgbClr val="FF0000"/>
                              </a:solidFill>
                              <a:latin typeface="Cambria Math" panose="02040503050406030204" pitchFamily="18" charset="0"/>
                              <a:ea typeface="Cambria Math" panose="02040503050406030204" pitchFamily="18" charset="0"/>
                            </a:rPr>
                            <m:t>𝑖𝑑</m:t>
                          </m:r>
                        </m:e>
                      </m:d>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ea typeface="Cambria Math" panose="02040503050406030204" pitchFamily="18" charset="0"/>
                        </a:rPr>
                        <m:t>∈ </m:t>
                      </m:r>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1</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𝐾</m:t>
                          </m:r>
                        </m:e>
                      </m:d>
                    </m:oMath>
                  </m:oMathPara>
                </a14:m>
                <a:endParaRPr lang="en-US">
                  <a:solidFill>
                    <a:srgbClr val="FF0000"/>
                  </a:solidFill>
                </a:endParaRPr>
              </a:p>
              <a:p>
                <a:pPr lvl="1"/>
                <a:r>
                  <a:rPr lang="en-US"/>
                  <a:t>Ghép </a:t>
                </a:r>
                <a:r>
                  <a:rPr lang="en-US" err="1"/>
                  <a:t>với</a:t>
                </a:r>
                <a:r>
                  <a:rPr lang="en-US"/>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𝐾</m:t>
                        </m:r>
                      </m:e>
                      <m:sub>
                        <m:r>
                          <a:rPr lang="ar-AE">
                            <a:latin typeface="Cambria Math" panose="02040503050406030204" pitchFamily="18" charset="0"/>
                          </a:rPr>
                          <m:t>0</m:t>
                        </m:r>
                      </m:sub>
                    </m:sSub>
                  </m:oMath>
                </a14:m>
                <a:r>
                  <a:rPr lang="en-US"/>
                  <a:t> token </a:t>
                </a:r>
                <a:r>
                  <a:rPr lang="en-US" err="1"/>
                  <a:t>văn</a:t>
                </a:r>
                <a:r>
                  <a:rPr lang="en-US"/>
                  <a:t> </a:t>
                </a:r>
                <a:r>
                  <a:rPr lang="en-US" err="1"/>
                  <a:t>bản</a:t>
                </a:r>
                <a:r>
                  <a:rPr lang="en-US"/>
                  <a:t> </a:t>
                </a:r>
                <a:r>
                  <a:rPr lang="en-US" err="1"/>
                  <a:t>để</a:t>
                </a:r>
                <a:r>
                  <a:rPr lang="en-US"/>
                  <a:t> </a:t>
                </a:r>
                <a:r>
                  <a:rPr lang="en-US" err="1"/>
                  <a:t>tạo</a:t>
                </a:r>
                <a:r>
                  <a:rPr lang="en-US"/>
                  <a:t> prompt </a:t>
                </a:r>
                <a:r>
                  <a:rPr lang="en-US" err="1"/>
                  <a:t>mở</a:t>
                </a:r>
                <a:r>
                  <a:rPr lang="en-US"/>
                  <a:t> </a:t>
                </a:r>
                <a:r>
                  <a:rPr lang="en-US" err="1"/>
                  <a:t>rộng</a:t>
                </a:r>
                <a:r>
                  <a:rPr lang="en-US"/>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en-US" i="1">
                            <a:latin typeface="Cambria Math" panose="02040503050406030204" pitchFamily="18" charset="0"/>
                          </a:rPr>
                          <m:t>𝑒𝑥𝑡</m:t>
                        </m:r>
                      </m:sub>
                    </m:sSub>
                  </m:oMath>
                </a14:m>
                <a:endParaRPr lang="en-US"/>
              </a:p>
              <a:p>
                <a:pPr marL="4572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FF0000"/>
                              </a:solidFill>
                              <a:latin typeface="Cambria Math" panose="02040503050406030204" pitchFamily="18" charset="0"/>
                            </a:rPr>
                          </m:ctrlPr>
                        </m:sSubPr>
                        <m:e>
                          <m:r>
                            <a:rPr lang="ar-AE"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𝑒𝑥𝑡</m:t>
                          </m:r>
                        </m:sub>
                      </m:sSub>
                      <m:r>
                        <a:rPr lang="en-US" b="0" i="1" smtClean="0">
                          <a:solidFill>
                            <a:srgbClr val="FF0000"/>
                          </a:solidFill>
                          <a:latin typeface="Cambria Math" panose="02040503050406030204" pitchFamily="18" charset="0"/>
                        </a:rPr>
                        <m:t>=</m:t>
                      </m:r>
                      <m:d>
                        <m:dPr>
                          <m:begChr m:val="["/>
                          <m:endChr m:val="]"/>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1</m:t>
                                  </m:r>
                                </m:sub>
                              </m:sSub>
                            </m:e>
                            <m:sup>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𝐾</m:t>
                                      </m:r>
                                    </m:e>
                                    <m:sub>
                                      <m:r>
                                        <a:rPr lang="en-US" b="0" i="1" smtClean="0">
                                          <a:solidFill>
                                            <a:srgbClr val="FF0000"/>
                                          </a:solidFill>
                                          <a:latin typeface="Cambria Math" panose="02040503050406030204" pitchFamily="18" charset="0"/>
                                        </a:rPr>
                                        <m:t>0</m:t>
                                      </m:r>
                                    </m:sub>
                                  </m:sSub>
                                </m:sub>
                              </m:sSub>
                            </m:e>
                            <m:sup>
                              <m:r>
                                <a:rPr lang="en-US" i="1">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𝜆</m:t>
                          </m:r>
                          <m:sSup>
                            <m:sSupPr>
                              <m:ctrlPr>
                                <a:rPr lang="en-US" i="1">
                                  <a:solidFill>
                                    <a:srgbClr val="FF0000"/>
                                  </a:solidFill>
                                  <a:latin typeface="Cambria Math" panose="02040503050406030204" pitchFamily="18" charset="0"/>
                                </a:rPr>
                              </m:ctrlPr>
                            </m:sSup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i="1">
                                      <a:solidFill>
                                        <a:srgbClr val="FF0000"/>
                                      </a:solidFill>
                                      <a:latin typeface="Cambria Math" panose="02040503050406030204" pitchFamily="18" charset="0"/>
                                    </a:rPr>
                                    <m:t>1</m:t>
                                  </m:r>
                                </m:sub>
                              </m:sSub>
                            </m:e>
                            <m:sup>
                              <m:r>
                                <a:rPr lang="en-US" b="0" i="1" smtClean="0">
                                  <a:solidFill>
                                    <a:srgbClr val="FF0000"/>
                                  </a:solidFill>
                                  <a:latin typeface="Cambria Math" panose="02040503050406030204" pitchFamily="18" charset="0"/>
                                </a:rPr>
                                <m:t>𝑔</m:t>
                              </m:r>
                            </m:sup>
                          </m:s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𝜆</m:t>
                          </m:r>
                          <m:sSup>
                            <m:sSupPr>
                              <m:ctrlPr>
                                <a:rPr lang="en-US" i="1">
                                  <a:solidFill>
                                    <a:srgbClr val="FF0000"/>
                                  </a:solidFill>
                                  <a:latin typeface="Cambria Math" panose="02040503050406030204" pitchFamily="18" charset="0"/>
                                </a:rPr>
                              </m:ctrlPr>
                            </m:sSup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𝐾</m:t>
                                  </m:r>
                                </m:sub>
                              </m:sSub>
                            </m:e>
                            <m:sup>
                              <m:r>
                                <a:rPr lang="en-US" i="1">
                                  <a:solidFill>
                                    <a:srgbClr val="FF0000"/>
                                  </a:solidFill>
                                  <a:latin typeface="Cambria Math" panose="02040503050406030204" pitchFamily="18" charset="0"/>
                                </a:rPr>
                                <m:t>𝑡</m:t>
                              </m:r>
                            </m:sup>
                          </m:sSup>
                        </m:e>
                      </m:d>
                    </m:oMath>
                  </m:oMathPara>
                </a14:m>
                <a:endParaRPr lang="en-US">
                  <a:solidFill>
                    <a:srgbClr val="FF0000"/>
                  </a:solidFill>
                </a:endParaRPr>
              </a:p>
            </p:txBody>
          </p:sp>
        </mc:Choice>
        <mc:Fallback xmlns="">
          <p:sp>
            <p:nvSpPr>
              <p:cNvPr id="4" name="Content Placeholder 3">
                <a:extLst>
                  <a:ext uri="{FF2B5EF4-FFF2-40B4-BE49-F238E27FC236}">
                    <a16:creationId xmlns:a16="http://schemas.microsoft.com/office/drawing/2014/main" id="{35645189-573F-FCE9-72E9-004C063DF289}"/>
                  </a:ext>
                </a:extLst>
              </p:cNvPr>
              <p:cNvSpPr>
                <a:spLocks noGrp="1" noRot="1" noChangeAspect="1" noMove="1" noResize="1" noEditPoints="1" noAdjustHandles="1" noChangeArrowheads="1" noChangeShapeType="1" noTextEdit="1"/>
              </p:cNvSpPr>
              <p:nvPr>
                <p:ph idx="1"/>
              </p:nvPr>
            </p:nvSpPr>
            <p:spPr>
              <a:blipFill>
                <a:blip r:embed="rId2"/>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2820709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026B-30FF-E27D-D2EF-17D846051C3F}"/>
              </a:ext>
            </a:extLst>
          </p:cNvPr>
          <p:cNvSpPr>
            <a:spLocks noGrp="1"/>
          </p:cNvSpPr>
          <p:nvPr>
            <p:ph type="title"/>
          </p:nvPr>
        </p:nvSpPr>
        <p:spPr/>
        <p:txBody>
          <a:bodyPr/>
          <a:lstStyle/>
          <a:p>
            <a:r>
              <a:rPr lang="en-US"/>
              <a:t>Uni–ControlNet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31129F-7968-F770-4B94-978620DE5D0E}"/>
                  </a:ext>
                </a:extLst>
              </p:cNvPr>
              <p:cNvSpPr>
                <a:spLocks noGrp="1"/>
              </p:cNvSpPr>
              <p:nvPr>
                <p:ph idx="1"/>
              </p:nvPr>
            </p:nvSpPr>
            <p:spPr/>
            <p:txBody>
              <a:bodyPr/>
              <a:lstStyle/>
              <a:p>
                <a:r>
                  <a:rPr lang="en-US"/>
                  <a:t>Global Control Adapter:</a:t>
                </a:r>
              </a:p>
              <a:p>
                <a:pPr lvl="1"/>
                <a:r>
                  <a:rPr lang="en-US" err="1">
                    <a:solidFill>
                      <a:srgbClr val="FF0000"/>
                    </a:solidFill>
                  </a:rPr>
                  <a:t>Toàn</a:t>
                </a:r>
                <a:r>
                  <a:rPr lang="en-US">
                    <a:solidFill>
                      <a:srgbClr val="FF0000"/>
                    </a:solidFill>
                  </a:rPr>
                  <a:t> </a:t>
                </a:r>
                <a:r>
                  <a:rPr lang="en-US" err="1">
                    <a:solidFill>
                      <a:srgbClr val="FF0000"/>
                    </a:solidFill>
                  </a:rPr>
                  <a:t>bộ</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lớp</a:t>
                </a:r>
                <a:r>
                  <a:rPr lang="en-US">
                    <a:solidFill>
                      <a:srgbClr val="FF0000"/>
                    </a:solidFill>
                  </a:rPr>
                  <a:t> cross-attention </a:t>
                </a:r>
                <a:r>
                  <a:rPr lang="en-US" err="1">
                    <a:solidFill>
                      <a:srgbClr val="FF0000"/>
                    </a:solidFill>
                  </a:rPr>
                  <a:t>dùng</a:t>
                </a:r>
                <a:r>
                  <a:rPr lang="en-US">
                    <a:solidFill>
                      <a:srgbClr val="FF0000"/>
                    </a:solidFill>
                  </a:rPr>
                  <a:t> prompt </a:t>
                </a:r>
                <a:r>
                  <a:rPr lang="en-US" err="1">
                    <a:solidFill>
                      <a:srgbClr val="FF0000"/>
                    </a:solidFill>
                  </a:rPr>
                  <a:t>mở</a:t>
                </a:r>
                <a:r>
                  <a:rPr lang="en-US">
                    <a:solidFill>
                      <a:srgbClr val="FF0000"/>
                    </a:solidFill>
                  </a:rPr>
                  <a:t> </a:t>
                </a:r>
                <a:r>
                  <a:rPr lang="en-US" err="1">
                    <a:solidFill>
                      <a:srgbClr val="FF0000"/>
                    </a:solidFill>
                  </a:rPr>
                  <a:t>rộng</a:t>
                </a:r>
                <a:r>
                  <a:rPr lang="en-US">
                    <a:solidFill>
                      <a:srgbClr val="FF0000"/>
                    </a:solidFill>
                  </a:rPr>
                  <a:t> </a:t>
                </a:r>
                <a:r>
                  <a:rPr lang="en-US" err="1">
                    <a:solidFill>
                      <a:srgbClr val="FF0000"/>
                    </a:solidFill>
                  </a:rPr>
                  <a:t>thay</a:t>
                </a:r>
                <a:r>
                  <a:rPr lang="en-US">
                    <a:solidFill>
                      <a:srgbClr val="FF0000"/>
                    </a:solidFill>
                  </a:rPr>
                  <a:t> </a:t>
                </a:r>
                <a:r>
                  <a:rPr lang="en-US" err="1">
                    <a:solidFill>
                      <a:srgbClr val="FF0000"/>
                    </a:solidFill>
                  </a:rPr>
                  <a:t>vì</a:t>
                </a:r>
                <a:r>
                  <a:rPr lang="en-US">
                    <a:solidFill>
                      <a:srgbClr val="FF0000"/>
                    </a:solidFill>
                  </a:rPr>
                  <a:t> </a:t>
                </a:r>
                <a:r>
                  <a:rPr lang="en-US" err="1">
                    <a:solidFill>
                      <a:srgbClr val="FF0000"/>
                    </a:solidFill>
                  </a:rPr>
                  <a:t>chỉ</a:t>
                </a:r>
                <a:r>
                  <a:rPr lang="en-US">
                    <a:solidFill>
                      <a:srgbClr val="FF0000"/>
                    </a:solidFill>
                  </a:rPr>
                  <a:t> token </a:t>
                </a:r>
                <a:r>
                  <a:rPr lang="en-US" err="1">
                    <a:solidFill>
                      <a:srgbClr val="FF0000"/>
                    </a:solidFill>
                  </a:rPr>
                  <a:t>văn</a:t>
                </a:r>
                <a:r>
                  <a:rPr lang="en-US">
                    <a:solidFill>
                      <a:srgbClr val="FF0000"/>
                    </a:solidFill>
                  </a:rPr>
                  <a:t> </a:t>
                </a:r>
                <a:r>
                  <a:rPr lang="en-US" err="1">
                    <a:solidFill>
                      <a:srgbClr val="FF0000"/>
                    </a:solidFill>
                  </a:rPr>
                  <a:t>bản</a:t>
                </a:r>
                <a:r>
                  <a:rPr lang="en-US">
                    <a:solidFill>
                      <a:srgbClr val="FF0000"/>
                    </a:solidFill>
                  </a:rPr>
                  <a:t>.</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𝑍</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𝑄</m:t>
                          </m:r>
                        </m:sub>
                      </m:sSub>
                      <m:r>
                        <a:rPr lang="en-US" i="1">
                          <a:latin typeface="Cambria Math" panose="02040503050406030204" pitchFamily="18" charset="0"/>
                        </a:rPr>
                        <m:t>,  </m:t>
                      </m:r>
                      <m:r>
                        <a:rPr lang="en-US" i="1">
                          <a:latin typeface="Cambria Math" panose="02040503050406030204" pitchFamily="18" charset="0"/>
                        </a:rPr>
                        <m:t>𝐾</m:t>
                      </m:r>
                      <m:r>
                        <a:rPr lang="en-US"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en-US" i="1">
                              <a:latin typeface="Cambria Math" panose="02040503050406030204" pitchFamily="18" charset="0"/>
                            </a:rPr>
                            <m:t>𝑒𝑥𝑡</m:t>
                          </m:r>
                        </m:sub>
                      </m:sSub>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𝐾</m:t>
                          </m:r>
                        </m:sub>
                      </m:sSub>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en-US" i="1">
                              <a:latin typeface="Cambria Math" panose="02040503050406030204" pitchFamily="18" charset="0"/>
                            </a:rPr>
                            <m:t>𝑒𝑥𝑡</m:t>
                          </m:r>
                        </m:sub>
                      </m:sSub>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𝑉</m:t>
                          </m:r>
                        </m:sub>
                      </m:sSub>
                    </m:oMath>
                  </m:oMathPara>
                </a14:m>
                <a:endParaRPr lang="en-US"/>
              </a:p>
              <a:p>
                <a:pPr marL="0" indent="0">
                  <a:buNone/>
                </a:pPr>
                <a:r>
                  <a:rPr lang="en-US">
                    <a:solidFill>
                      <a:srgbClr val="FF0000"/>
                    </a:solidFill>
                  </a:rPr>
                  <a:t>Trong </a:t>
                </a:r>
                <a:r>
                  <a:rPr lang="en-US" err="1">
                    <a:solidFill>
                      <a:srgbClr val="FF0000"/>
                    </a:solidFill>
                  </a:rPr>
                  <a:t>đó</a:t>
                </a:r>
                <a:r>
                  <a:rPr lang="en-US">
                    <a:solidFill>
                      <a:srgbClr val="FF0000"/>
                    </a:solidFill>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𝜆</m:t>
                    </m:r>
                    <m:r>
                      <a:rPr lang="en-US" i="1">
                        <a:solidFill>
                          <a:srgbClr val="FF0000"/>
                        </a:solidFill>
                        <a:latin typeface="Cambria Math" panose="02040503050406030204" pitchFamily="18" charset="0"/>
                        <a:ea typeface="Cambria Math" panose="02040503050406030204" pitchFamily="18" charset="0"/>
                      </a:rPr>
                      <m:t> </m:t>
                    </m:r>
                  </m:oMath>
                </a14:m>
                <a:r>
                  <a:rPr lang="en-US">
                    <a:solidFill>
                      <a:srgbClr val="FF0000"/>
                    </a:solidFill>
                  </a:rPr>
                  <a:t>d</a:t>
                </a:r>
                <a:r>
                  <a:rPr lang="vi-VN">
                    <a:solidFill>
                      <a:srgbClr val="FF0000"/>
                    </a:solidFill>
                  </a:rPr>
                  <a:t>ùng để cân bằng mức độ ảnh hưởng của global control tokens khi đưa vào cross-attention</a:t>
                </a:r>
                <a:r>
                  <a:rPr lang="en-US">
                    <a:solidFill>
                      <a:srgbClr val="FF0000"/>
                    </a:solidFill>
                  </a:rPr>
                  <a:t>.</a:t>
                </a:r>
              </a:p>
            </p:txBody>
          </p:sp>
        </mc:Choice>
        <mc:Fallback xmlns="">
          <p:sp>
            <p:nvSpPr>
              <p:cNvPr id="3" name="Content Placeholder 2">
                <a:extLst>
                  <a:ext uri="{FF2B5EF4-FFF2-40B4-BE49-F238E27FC236}">
                    <a16:creationId xmlns:a16="http://schemas.microsoft.com/office/drawing/2014/main" id="{A231129F-7968-F770-4B94-978620DE5D0E}"/>
                  </a:ext>
                </a:extLst>
              </p:cNvPr>
              <p:cNvSpPr>
                <a:spLocks noGrp="1" noRot="1" noChangeAspect="1" noMove="1" noResize="1" noEditPoints="1" noAdjustHandles="1" noChangeArrowheads="1" noChangeShapeType="1" noTextEdit="1"/>
              </p:cNvSpPr>
              <p:nvPr>
                <p:ph idx="1"/>
              </p:nvPr>
            </p:nvSpPr>
            <p:spPr>
              <a:blipFill>
                <a:blip r:embed="rId2"/>
                <a:stretch>
                  <a:fillRect l="-1111"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19413572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F312-4CDD-AD74-0919-36F2C165081D}"/>
              </a:ext>
            </a:extLst>
          </p:cNvPr>
          <p:cNvSpPr>
            <a:spLocks noGrp="1"/>
          </p:cNvSpPr>
          <p:nvPr>
            <p:ph type="title"/>
          </p:nvPr>
        </p:nvSpPr>
        <p:spPr/>
        <p:txBody>
          <a:bodyPr/>
          <a:lstStyle/>
          <a:p>
            <a:r>
              <a:rPr lang="en-US"/>
              <a:t>IP–Adapter</a:t>
            </a:r>
          </a:p>
        </p:txBody>
      </p:sp>
      <p:pic>
        <p:nvPicPr>
          <p:cNvPr id="4" name="Picture 2">
            <a:extLst>
              <a:ext uri="{FF2B5EF4-FFF2-40B4-BE49-F238E27FC236}">
                <a16:creationId xmlns:a16="http://schemas.microsoft.com/office/drawing/2014/main" id="{274E825D-1BEB-4B11-4F18-2D1DC944994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41319" y="1600200"/>
            <a:ext cx="810936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9869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38E9-EE04-A80C-4665-341A08737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FB4AC1-AA40-BAFF-C7E0-84D7ED98F33D}"/>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4D0A0C27-5765-6CA5-C1C5-816CE3708276}"/>
              </a:ext>
            </a:extLst>
          </p:cNvPr>
          <p:cNvSpPr>
            <a:spLocks noGrp="1"/>
          </p:cNvSpPr>
          <p:nvPr>
            <p:ph idx="1"/>
          </p:nvPr>
        </p:nvSpPr>
        <p:spPr/>
        <p:txBody>
          <a:bodyPr/>
          <a:lstStyle/>
          <a:p>
            <a:pPr marL="514350" indent="-514350">
              <a:buFont typeface="+mj-lt"/>
              <a:buAutoNum type="arabicPeriod"/>
            </a:pPr>
            <a:r>
              <a:rPr lang="en-US" err="1"/>
              <a:t>Giới</a:t>
            </a:r>
            <a:r>
              <a:rPr lang="en-US"/>
              <a:t> </a:t>
            </a:r>
            <a:r>
              <a:rPr lang="en-US" err="1"/>
              <a:t>thiệu</a:t>
            </a:r>
            <a:endParaRPr lang="en-US"/>
          </a:p>
          <a:p>
            <a:pPr marL="514350" indent="-514350">
              <a:buFont typeface="+mj-lt"/>
              <a:buAutoNum type="arabicPeriod"/>
            </a:pPr>
            <a:r>
              <a:rPr lang="en-US">
                <a:solidFill>
                  <a:srgbClr val="FF0000"/>
                </a:solidFill>
              </a:rPr>
              <a:t>Dataset </a:t>
            </a:r>
          </a:p>
          <a:p>
            <a:pPr marL="514350" indent="-514350">
              <a:buFont typeface="+mj-lt"/>
              <a:buAutoNum type="arabicPeriod"/>
            </a:pPr>
            <a:r>
              <a:rPr lang="en-US"/>
              <a:t>Phương </a:t>
            </a:r>
            <a:r>
              <a:rPr lang="en-US" err="1"/>
              <a:t>pháp</a:t>
            </a:r>
            <a:endParaRPr lang="en-US"/>
          </a:p>
          <a:p>
            <a:pPr marL="514350" indent="-514350">
              <a:buFont typeface="+mj-lt"/>
              <a:buAutoNum type="arabicPeriod"/>
            </a:pPr>
            <a:r>
              <a:rPr lang="en-US" err="1">
                <a:solidFill>
                  <a:srgbClr val="FF0000"/>
                </a:solidFill>
              </a:rPr>
              <a:t>Kết</a:t>
            </a:r>
            <a:r>
              <a:rPr lang="en-US">
                <a:solidFill>
                  <a:srgbClr val="FF0000"/>
                </a:solidFill>
              </a:rPr>
              <a:t> </a:t>
            </a:r>
            <a:r>
              <a:rPr lang="en-US" err="1">
                <a:solidFill>
                  <a:srgbClr val="FF0000"/>
                </a:solidFill>
              </a:rPr>
              <a:t>quả</a:t>
            </a:r>
            <a:endParaRPr lang="en-US">
              <a:solidFill>
                <a:srgbClr val="FF0000"/>
              </a:solidFill>
            </a:endParaRPr>
          </a:p>
          <a:p>
            <a:pPr marL="514350" indent="-514350">
              <a:buFont typeface="+mj-lt"/>
              <a:buAutoNum type="arabicPeriod"/>
            </a:pPr>
            <a:r>
              <a:rPr lang="en-US"/>
              <a:t>Demo</a:t>
            </a:r>
          </a:p>
        </p:txBody>
      </p:sp>
    </p:spTree>
    <p:extLst>
      <p:ext uri="{BB962C8B-B14F-4D97-AF65-F5344CB8AC3E}">
        <p14:creationId xmlns:p14="http://schemas.microsoft.com/office/powerpoint/2010/main" val="15381855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D333-5B8C-F6C7-5522-B772D2700069}"/>
              </a:ext>
            </a:extLst>
          </p:cNvPr>
          <p:cNvSpPr>
            <a:spLocks noGrp="1"/>
          </p:cNvSpPr>
          <p:nvPr>
            <p:ph type="title"/>
          </p:nvPr>
        </p:nvSpPr>
        <p:spPr/>
        <p:txBody>
          <a:bodyPr/>
          <a:lstStyle/>
          <a:p>
            <a:r>
              <a:rPr lang="en-US"/>
              <a:t>IP–Adapter</a:t>
            </a:r>
          </a:p>
        </p:txBody>
      </p:sp>
      <p:sp>
        <p:nvSpPr>
          <p:cNvPr id="3" name="Content Placeholder 2">
            <a:extLst>
              <a:ext uri="{FF2B5EF4-FFF2-40B4-BE49-F238E27FC236}">
                <a16:creationId xmlns:a16="http://schemas.microsoft.com/office/drawing/2014/main" id="{664805A5-0517-2341-0077-73B6CC0AF03B}"/>
              </a:ext>
            </a:extLst>
          </p:cNvPr>
          <p:cNvSpPr>
            <a:spLocks noGrp="1"/>
          </p:cNvSpPr>
          <p:nvPr>
            <p:ph idx="1"/>
          </p:nvPr>
        </p:nvSpPr>
        <p:spPr/>
        <p:txBody>
          <a:bodyPr/>
          <a:lstStyle/>
          <a:p>
            <a:r>
              <a:rPr lang="en-US" err="1"/>
              <a:t>Sử</a:t>
            </a:r>
            <a:r>
              <a:rPr lang="en-US"/>
              <a:t> </a:t>
            </a:r>
            <a:r>
              <a:rPr lang="en-US" err="1"/>
              <a:t>dụng</a:t>
            </a:r>
            <a:r>
              <a:rPr lang="en-US"/>
              <a:t> </a:t>
            </a:r>
            <a:r>
              <a:rPr lang="en-US" err="1"/>
              <a:t>một</a:t>
            </a:r>
            <a:r>
              <a:rPr lang="en-US"/>
              <a:t> </a:t>
            </a:r>
            <a:r>
              <a:rPr lang="en-US" err="1"/>
              <a:t>lớp</a:t>
            </a:r>
            <a:r>
              <a:rPr lang="en-US"/>
              <a:t> </a:t>
            </a:r>
            <a:r>
              <a:rPr lang="en-US">
                <a:solidFill>
                  <a:schemeClr val="tx1"/>
                </a:solidFill>
                <a:highlight>
                  <a:srgbClr val="FFFF00"/>
                </a:highlight>
              </a:rPr>
              <a:t>Linear Projection</a:t>
            </a:r>
            <a:r>
              <a:rPr lang="en-US"/>
              <a:t> </a:t>
            </a:r>
            <a:r>
              <a:rPr lang="en-US" err="1"/>
              <a:t>và</a:t>
            </a:r>
            <a:r>
              <a:rPr lang="en-US"/>
              <a:t> </a:t>
            </a:r>
            <a:r>
              <a:rPr lang="en-US">
                <a:solidFill>
                  <a:schemeClr val="tx1"/>
                </a:solidFill>
                <a:highlight>
                  <a:srgbClr val="FFFF00"/>
                </a:highlight>
              </a:rPr>
              <a:t>Normalization</a:t>
            </a:r>
            <a:r>
              <a:rPr lang="en-US"/>
              <a:t> </a:t>
            </a:r>
            <a:r>
              <a:rPr lang="vi-VN"/>
              <a:t>để chiếu embedding hình ảnh toàn cục thành một chuỗi đặc trưng có chiều tương đương với đặc trưng </a:t>
            </a:r>
            <a:r>
              <a:rPr lang="en-US" err="1"/>
              <a:t>đầu</a:t>
            </a:r>
            <a:r>
              <a:rPr lang="en-US"/>
              <a:t> </a:t>
            </a:r>
            <a:r>
              <a:rPr lang="en-US" err="1"/>
              <a:t>vào</a:t>
            </a:r>
            <a:r>
              <a:rPr lang="en-US"/>
              <a:t> </a:t>
            </a:r>
            <a:r>
              <a:rPr lang="vi-VN"/>
              <a:t>của mô hình khuếch tán</a:t>
            </a:r>
            <a:r>
              <a:rPr lang="en-US"/>
              <a:t>.</a:t>
            </a:r>
          </a:p>
        </p:txBody>
      </p:sp>
    </p:spTree>
    <p:extLst>
      <p:ext uri="{BB962C8B-B14F-4D97-AF65-F5344CB8AC3E}">
        <p14:creationId xmlns:p14="http://schemas.microsoft.com/office/powerpoint/2010/main" val="41395304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8839-8977-81A2-0262-03357DBA90E7}"/>
              </a:ext>
            </a:extLst>
          </p:cNvPr>
          <p:cNvSpPr>
            <a:spLocks noGrp="1"/>
          </p:cNvSpPr>
          <p:nvPr>
            <p:ph type="title"/>
          </p:nvPr>
        </p:nvSpPr>
        <p:spPr/>
        <p:txBody>
          <a:bodyPr/>
          <a:lstStyle/>
          <a:p>
            <a:r>
              <a:rPr lang="en-US"/>
              <a:t>IP–Adapter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62A20-806E-3303-62B1-4F28D82833BB}"/>
                  </a:ext>
                </a:extLst>
              </p:cNvPr>
              <p:cNvSpPr>
                <a:spLocks noGrp="1"/>
              </p:cNvSpPr>
              <p:nvPr>
                <p:ph idx="1"/>
              </p:nvPr>
            </p:nvSpPr>
            <p:spPr/>
            <p:txBody>
              <a:bodyPr/>
              <a:lstStyle/>
              <a:p>
                <a:r>
                  <a:rPr lang="en-US"/>
                  <a:t>Cơ </a:t>
                </a:r>
                <a:r>
                  <a:rPr lang="en-US" err="1"/>
                  <a:t>chế</a:t>
                </a:r>
                <a:r>
                  <a:rPr lang="en-US"/>
                  <a:t> </a:t>
                </a:r>
                <a:r>
                  <a:rPr lang="en-US">
                    <a:solidFill>
                      <a:schemeClr val="tx1"/>
                    </a:solidFill>
                    <a:highlight>
                      <a:srgbClr val="FFFF00"/>
                    </a:highlight>
                  </a:rPr>
                  <a:t>Decoupled Cross-Attention:</a:t>
                </a:r>
              </a:p>
              <a:p>
                <a:pPr lvl="1"/>
                <a:r>
                  <a:rPr lang="en-US" b="1">
                    <a:solidFill>
                      <a:srgbClr val="FF0000"/>
                    </a:solidFill>
                  </a:rPr>
                  <a:t>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𝑍</m:t>
                        </m:r>
                      </m:e>
                      <m:sup>
                        <m:r>
                          <a:rPr lang="en-US" i="1">
                            <a:solidFill>
                              <a:srgbClr val="FF0000"/>
                            </a:solidFill>
                            <a:latin typeface="Cambria Math" panose="02040503050406030204" pitchFamily="18" charset="0"/>
                          </a:rPr>
                          <m:t>′</m:t>
                        </m:r>
                      </m:sup>
                    </m:s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𝐴𝑡𝑡𝑒𝑛𝑡𝑖𝑜𝑛</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𝑄</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𝐾</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𝑆𝑜𝑓𝑡𝑚𝑎𝑥</m:t>
                    </m:r>
                    <m:d>
                      <m:dPr>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𝑄</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𝐾</m:t>
                                </m:r>
                              </m:e>
                              <m:sup>
                                <m:r>
                                  <a:rPr lang="en-US" i="1">
                                    <a:solidFill>
                                      <a:srgbClr val="FF0000"/>
                                    </a:solidFill>
                                    <a:latin typeface="Cambria Math" panose="02040503050406030204" pitchFamily="18" charset="0"/>
                                  </a:rPr>
                                  <m:t>𝑇</m:t>
                                </m:r>
                              </m:sup>
                            </m:sSup>
                          </m:num>
                          <m:den>
                            <m:rad>
                              <m:radPr>
                                <m:degHide m:val="on"/>
                                <m:ctrlPr>
                                  <a:rPr lang="en-US" i="1">
                                    <a:solidFill>
                                      <a:srgbClr val="FF0000"/>
                                    </a:solidFill>
                                    <a:latin typeface="Cambria Math" panose="02040503050406030204" pitchFamily="18" charset="0"/>
                                  </a:rPr>
                                </m:ctrlPr>
                              </m:radPr>
                              <m:deg/>
                              <m:e>
                                <m:r>
                                  <a:rPr lang="en-US" i="1">
                                    <a:solidFill>
                                      <a:srgbClr val="FF0000"/>
                                    </a:solidFill>
                                    <a:latin typeface="Cambria Math" panose="02040503050406030204" pitchFamily="18" charset="0"/>
                                  </a:rPr>
                                  <m:t>𝑑</m:t>
                                </m:r>
                              </m:e>
                            </m:rad>
                          </m:den>
                        </m:f>
                      </m:e>
                    </m:d>
                    <m:r>
                      <a:rPr lang="en-US" i="1">
                        <a:solidFill>
                          <a:srgbClr val="FF0000"/>
                        </a:solidFill>
                        <a:latin typeface="Cambria Math" panose="02040503050406030204" pitchFamily="18" charset="0"/>
                      </a:rPr>
                      <m:t>𝑉</m:t>
                    </m:r>
                  </m:oMath>
                </a14:m>
                <a:endParaRPr lang="en-US">
                  <a:solidFill>
                    <a:srgbClr val="FF0000"/>
                  </a:solidFill>
                </a:endParaRP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𝐴𝑡𝑡𝑒𝑛𝑡𝑖𝑜𝑛</m:t>
                    </m:r>
                    <m:d>
                      <m:dPr>
                        <m:ctrlPr>
                          <a:rPr lang="en-US" i="1">
                            <a:latin typeface="Cambria Math" panose="02040503050406030204" pitchFamily="18" charset="0"/>
                          </a:rPr>
                        </m:ctrlPr>
                      </m:dPr>
                      <m:e>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𝑆𝑜𝑓𝑡𝑚𝑎𝑥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𝐾</m:t>
                                    </m:r>
                                  </m:e>
                                  <m:sup>
                                    <m:r>
                                      <a:rPr lang="en-US" i="1">
                                        <a:latin typeface="Cambria Math" panose="02040503050406030204" pitchFamily="18" charset="0"/>
                                      </a:rPr>
                                      <m:t>′</m:t>
                                    </m:r>
                                  </m:sup>
                                </m:sSup>
                                <m:r>
                                  <a:rPr lang="en-US" i="1">
                                    <a:latin typeface="Cambria Math" panose="02040503050406030204" pitchFamily="18" charset="0"/>
                                  </a:rPr>
                                  <m:t>)</m:t>
                                </m:r>
                              </m:e>
                              <m:sup>
                                <m:r>
                                  <a:rPr lang="en-US" i="1">
                                    <a:latin typeface="Cambria Math" panose="02040503050406030204" pitchFamily="18" charset="0"/>
                                  </a:rPr>
                                  <m:t>𝑇</m:t>
                                </m:r>
                              </m:sup>
                            </m:s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den>
                        </m:f>
                      </m:e>
                    </m:d>
                    <m:r>
                      <a:rPr lang="en-US" i="1">
                        <a:latin typeface="Cambria Math" panose="02040503050406030204" pitchFamily="18" charset="0"/>
                      </a:rPr>
                      <m:t>𝑉</m:t>
                    </m:r>
                    <m:r>
                      <a:rPr lang="en-US" i="1">
                        <a:latin typeface="Cambria Math" panose="02040503050406030204" pitchFamily="18" charset="0"/>
                      </a:rPr>
                      <m:t>′</m:t>
                    </m:r>
                  </m:oMath>
                </a14:m>
                <a:endParaRPr lang="en-US"/>
              </a:p>
              <a:p>
                <a:pPr lvl="1"/>
                <a14:m>
                  <m:oMath xmlns:m="http://schemas.openxmlformats.org/officeDocument/2006/math">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𝑍</m:t>
                        </m:r>
                      </m:e>
                      <m:sup>
                        <m:r>
                          <a:rPr lang="en-US" i="1">
                            <a:solidFill>
                              <a:srgbClr val="FF0000"/>
                            </a:solidFill>
                            <a:latin typeface="Cambria Math" panose="02040503050406030204" pitchFamily="18" charset="0"/>
                          </a:rPr>
                          <m:t>𝑛𝑒𝑤</m:t>
                        </m:r>
                      </m:sup>
                    </m:s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𝐴𝑡𝑡𝑒𝑛𝑡𝑖𝑜𝑛</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𝑄</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𝐾</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e>
                    </m:d>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𝜆</m:t>
                    </m:r>
                    <m:r>
                      <a:rPr lang="en-US" i="1" smtClean="0">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rPr>
                      <m:t>𝐴𝑡𝑡𝑒𝑛𝑡𝑖𝑜𝑛</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𝑄</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𝐾</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m:t>
                        </m:r>
                      </m:e>
                    </m:d>
                  </m:oMath>
                </a14:m>
                <a:endParaRPr lang="en-US">
                  <a:solidFill>
                    <a:srgbClr val="FF0000"/>
                  </a:solidFill>
                  <a:highlight>
                    <a:srgbClr val="FFFF00"/>
                  </a:highlight>
                </a:endParaRPr>
              </a:p>
              <a:p>
                <a:pPr marL="0" indent="0">
                  <a:buNone/>
                </a:pPr>
                <a:r>
                  <a:rPr lang="en-US"/>
                  <a:t>Trong </a:t>
                </a:r>
                <a:r>
                  <a:rPr lang="en-US" err="1"/>
                  <a:t>đó</a:t>
                </a:r>
                <a:r>
                  <a:rPr lang="en-US"/>
                  <a: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𝑄</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𝐾</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𝑉</m:t>
                        </m:r>
                      </m:sub>
                    </m:sSub>
                    <m:r>
                      <a:rPr lang="en-US" b="0" i="1" smtClean="0">
                        <a:latin typeface="Cambria Math" panose="02040503050406030204" pitchFamily="18" charset="0"/>
                      </a:rPr>
                      <m:t>,</m:t>
                    </m:r>
                    <m:r>
                      <a:rPr lang="en-US" i="1">
                        <a:latin typeface="Cambria Math" panose="02040503050406030204" pitchFamily="18" charset="0"/>
                      </a:rPr>
                      <m:t>𝐾</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𝐾</m:t>
                        </m:r>
                      </m:sub>
                    </m:sSub>
                    <m:r>
                      <a:rPr lang="en-US" i="1">
                        <a:latin typeface="Cambria Math" panose="02040503050406030204" pitchFamily="18" charset="0"/>
                      </a:rPr>
                      <m:t>,</m:t>
                    </m:r>
                    <m:r>
                      <a:rPr lang="en-US" i="1">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𝑊</m:t>
                        </m:r>
                        <m:r>
                          <a:rPr lang="en-US" b="0" i="1" smtClean="0">
                            <a:latin typeface="Cambria Math" panose="02040503050406030204" pitchFamily="18" charset="0"/>
                          </a:rPr>
                          <m:t>′</m:t>
                        </m:r>
                      </m:e>
                      <m:sub>
                        <m:r>
                          <a:rPr lang="en-US" i="1">
                            <a:latin typeface="Cambria Math" panose="02040503050406030204" pitchFamily="18" charset="0"/>
                          </a:rPr>
                          <m:t>𝑉</m:t>
                        </m:r>
                      </m:sub>
                    </m:sSub>
                  </m:oMath>
                </a14:m>
                <a:r>
                  <a:rPr lang="en-US"/>
                  <a:t>, </a:t>
                </a:r>
                <a14:m>
                  <m:oMath xmlns:m="http://schemas.openxmlformats.org/officeDocument/2006/math">
                    <m:r>
                      <a:rPr lang="en-US" b="0" i="1" smtClean="0">
                        <a:latin typeface="Cambria Math" panose="02040503050406030204" pitchFamily="18" charset="0"/>
                      </a:rPr>
                      <m:t>𝑍</m:t>
                    </m:r>
                  </m:oMath>
                </a14:m>
                <a:r>
                  <a:rPr lang="en-US"/>
                  <a:t> </a:t>
                </a:r>
                <a:r>
                  <a:rPr lang="en-US" err="1"/>
                  <a:t>là</a:t>
                </a:r>
                <a:r>
                  <a:rPr lang="en-US"/>
                  <a:t> </a:t>
                </a:r>
                <a:r>
                  <a:rPr lang="en-US" err="1"/>
                  <a:t>đặc</a:t>
                </a:r>
                <a:r>
                  <a:rPr lang="en-US"/>
                  <a:t> </a:t>
                </a:r>
                <a:r>
                  <a:rPr lang="en-US" err="1"/>
                  <a:t>trưng</a:t>
                </a:r>
                <a:r>
                  <a:rPr lang="en-US"/>
                  <a:t> </a:t>
                </a:r>
                <a:r>
                  <a:rPr lang="en-US" err="1"/>
                  <a:t>truy</a:t>
                </a:r>
                <a:r>
                  <a:rPr lang="en-US"/>
                  <a:t> </a:t>
                </a:r>
                <a:r>
                  <a:rPr lang="en-US" err="1"/>
                  <a:t>vấn</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r>
                      <a:rPr lang="en-US" b="0" i="1" smtClean="0">
                        <a:latin typeface="Cambria Math" panose="02040503050406030204" pitchFamily="18" charset="0"/>
                      </a:rPr>
                      <m:t> </m:t>
                    </m:r>
                  </m:oMath>
                </a14:m>
                <a:r>
                  <a:rPr lang="en-US"/>
                  <a:t>và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𝑖</m:t>
                        </m:r>
                      </m:sub>
                    </m:sSub>
                  </m:oMath>
                </a14:m>
                <a:r>
                  <a:rPr lang="en-US"/>
                  <a:t> </a:t>
                </a:r>
                <a:r>
                  <a:rPr lang="en-US" err="1"/>
                  <a:t>lần</a:t>
                </a:r>
                <a:r>
                  <a:rPr lang="en-US"/>
                  <a:t> </a:t>
                </a:r>
                <a:r>
                  <a:rPr lang="en-US" err="1"/>
                  <a:t>lượt</a:t>
                </a:r>
                <a:r>
                  <a:rPr lang="en-US"/>
                  <a:t> </a:t>
                </a:r>
                <a:r>
                  <a:rPr lang="en-US" err="1"/>
                  <a:t>là</a:t>
                </a:r>
                <a:r>
                  <a:rPr lang="en-US"/>
                  <a:t> </a:t>
                </a:r>
                <a:r>
                  <a:rPr lang="en-US" err="1"/>
                  <a:t>đặc</a:t>
                </a:r>
                <a:r>
                  <a:rPr lang="en-US"/>
                  <a:t> </a:t>
                </a:r>
                <a:r>
                  <a:rPr lang="en-US" err="1"/>
                  <a:t>trưng</a:t>
                </a:r>
                <a:r>
                  <a:rPr lang="en-US"/>
                  <a:t> </a:t>
                </a:r>
                <a:r>
                  <a:rPr lang="en-US" err="1"/>
                  <a:t>văn</a:t>
                </a:r>
                <a:r>
                  <a:rPr lang="en-US"/>
                  <a:t> </a:t>
                </a:r>
                <a:r>
                  <a:rPr lang="en-US" err="1"/>
                  <a:t>bản</a:t>
                </a:r>
                <a:r>
                  <a:rPr lang="en-US"/>
                  <a:t> </a:t>
                </a:r>
                <a:r>
                  <a:rPr lang="en-US" err="1"/>
                  <a:t>và</a:t>
                </a:r>
                <a:r>
                  <a:rPr lang="en-US"/>
                  <a:t> </a:t>
                </a:r>
                <a:r>
                  <a:rPr lang="en-US" err="1"/>
                  <a:t>đặc</a:t>
                </a:r>
                <a:r>
                  <a:rPr lang="en-US"/>
                  <a:t> </a:t>
                </a:r>
                <a:r>
                  <a:rPr lang="en-US" err="1"/>
                  <a:t>trưng</a:t>
                </a:r>
                <a:r>
                  <a:rPr lang="en-US"/>
                  <a:t> </a:t>
                </a:r>
                <a:r>
                  <a:rPr lang="en-US" err="1"/>
                  <a:t>hình</a:t>
                </a:r>
                <a:r>
                  <a:rPr lang="en-US"/>
                  <a:t> </a:t>
                </a:r>
                <a:r>
                  <a:rPr lang="en-US" err="1"/>
                  <a:t>ảnh</a:t>
                </a:r>
                <a:r>
                  <a:rPr lang="en-US"/>
                  <a:t>.</a:t>
                </a:r>
              </a:p>
            </p:txBody>
          </p:sp>
        </mc:Choice>
        <mc:Fallback xmlns="">
          <p:sp>
            <p:nvSpPr>
              <p:cNvPr id="3" name="Content Placeholder 2">
                <a:extLst>
                  <a:ext uri="{FF2B5EF4-FFF2-40B4-BE49-F238E27FC236}">
                    <a16:creationId xmlns:a16="http://schemas.microsoft.com/office/drawing/2014/main" id="{B6B62A20-806E-3303-62B1-4F28D82833BB}"/>
                  </a:ext>
                </a:extLst>
              </p:cNvPr>
              <p:cNvSpPr>
                <a:spLocks noGrp="1" noRot="1" noChangeAspect="1" noMove="1" noResize="1" noEditPoints="1" noAdjustHandles="1" noChangeArrowheads="1" noChangeShapeType="1" noTextEdit="1"/>
              </p:cNvSpPr>
              <p:nvPr>
                <p:ph idx="1"/>
              </p:nvPr>
            </p:nvSpPr>
            <p:spPr>
              <a:blipFill>
                <a:blip r:embed="rId2"/>
                <a:stretch>
                  <a:fillRect l="-1111"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21915069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2255-FBE4-BC3A-5BF6-2996F88C6795}"/>
              </a:ext>
            </a:extLst>
          </p:cNvPr>
          <p:cNvSpPr>
            <a:spLocks noGrp="1"/>
          </p:cNvSpPr>
          <p:nvPr>
            <p:ph type="title"/>
          </p:nvPr>
        </p:nvSpPr>
        <p:spPr/>
        <p:txBody>
          <a:bodyPr/>
          <a:lstStyle/>
          <a:p>
            <a:r>
              <a:rPr lang="en-US"/>
              <a:t>IP–Adapter</a:t>
            </a:r>
          </a:p>
        </p:txBody>
      </p:sp>
      <p:sp>
        <p:nvSpPr>
          <p:cNvPr id="3" name="Content Placeholder 2">
            <a:extLst>
              <a:ext uri="{FF2B5EF4-FFF2-40B4-BE49-F238E27FC236}">
                <a16:creationId xmlns:a16="http://schemas.microsoft.com/office/drawing/2014/main" id="{8E1FF6FE-2B61-CF3D-7E50-6127A7A28819}"/>
              </a:ext>
            </a:extLst>
          </p:cNvPr>
          <p:cNvSpPr>
            <a:spLocks noGrp="1"/>
          </p:cNvSpPr>
          <p:nvPr>
            <p:ph idx="1"/>
          </p:nvPr>
        </p:nvSpPr>
        <p:spPr/>
        <p:txBody>
          <a:bodyPr/>
          <a:lstStyle/>
          <a:p>
            <a:r>
              <a:rPr lang="en-US" err="1"/>
              <a:t>Có</a:t>
            </a:r>
            <a:r>
              <a:rPr lang="en-US"/>
              <a:t> </a:t>
            </a:r>
            <a:r>
              <a:rPr lang="en-US" err="1"/>
              <a:t>cách</a:t>
            </a:r>
            <a:r>
              <a:rPr lang="en-US"/>
              <a:t> </a:t>
            </a:r>
            <a:r>
              <a:rPr lang="en-US" err="1"/>
              <a:t>nào</a:t>
            </a:r>
            <a:r>
              <a:rPr lang="en-US"/>
              <a:t> </a:t>
            </a:r>
            <a:r>
              <a:rPr lang="en-US" err="1"/>
              <a:t>để</a:t>
            </a:r>
            <a:r>
              <a:rPr lang="en-US"/>
              <a:t> </a:t>
            </a:r>
            <a:r>
              <a:rPr lang="en-US" err="1"/>
              <a:t>làm</a:t>
            </a:r>
            <a:r>
              <a:rPr lang="en-US"/>
              <a:t> </a:t>
            </a:r>
            <a:r>
              <a:rPr lang="en-US" err="1"/>
              <a:t>giảm</a:t>
            </a:r>
            <a:r>
              <a:rPr lang="en-US"/>
              <a:t> </a:t>
            </a:r>
            <a:r>
              <a:rPr lang="en-US" err="1"/>
              <a:t>tham</a:t>
            </a:r>
            <a:r>
              <a:rPr lang="en-US"/>
              <a:t> </a:t>
            </a:r>
            <a:r>
              <a:rPr lang="en-US" err="1"/>
              <a:t>số</a:t>
            </a:r>
            <a:r>
              <a:rPr lang="en-US"/>
              <a:t> </a:t>
            </a:r>
            <a:r>
              <a:rPr lang="en-US" err="1"/>
              <a:t>mà</a:t>
            </a:r>
            <a:r>
              <a:rPr lang="en-US"/>
              <a:t> </a:t>
            </a:r>
            <a:r>
              <a:rPr lang="en-US" err="1"/>
              <a:t>không</a:t>
            </a:r>
            <a:r>
              <a:rPr lang="en-US"/>
              <a:t> </a:t>
            </a:r>
            <a:r>
              <a:rPr lang="en-US" err="1"/>
              <a:t>ảnh</a:t>
            </a:r>
            <a:r>
              <a:rPr lang="en-US"/>
              <a:t> </a:t>
            </a:r>
            <a:r>
              <a:rPr lang="en-US" err="1"/>
              <a:t>hưởng</a:t>
            </a:r>
            <a:r>
              <a:rPr lang="en-US"/>
              <a:t> </a:t>
            </a:r>
            <a:r>
              <a:rPr lang="en-US" err="1"/>
              <a:t>đến</a:t>
            </a:r>
            <a:r>
              <a:rPr lang="en-US"/>
              <a:t> </a:t>
            </a:r>
            <a:r>
              <a:rPr lang="en-US" err="1"/>
              <a:t>khả</a:t>
            </a:r>
            <a:r>
              <a:rPr lang="en-US"/>
              <a:t> </a:t>
            </a:r>
            <a:r>
              <a:rPr lang="en-US" err="1"/>
              <a:t>năng</a:t>
            </a:r>
            <a:r>
              <a:rPr lang="en-US"/>
              <a:t> </a:t>
            </a:r>
            <a:r>
              <a:rPr lang="en-US" err="1"/>
              <a:t>tạo</a:t>
            </a:r>
            <a:r>
              <a:rPr lang="en-US"/>
              <a:t> </a:t>
            </a:r>
            <a:r>
              <a:rPr lang="en-US" err="1"/>
              <a:t>sinh</a:t>
            </a:r>
            <a:r>
              <a:rPr lang="en-US"/>
              <a:t> </a:t>
            </a:r>
            <a:r>
              <a:rPr lang="en-US" err="1"/>
              <a:t>ảnh</a:t>
            </a:r>
            <a:r>
              <a:rPr lang="en-US"/>
              <a:t> </a:t>
            </a:r>
            <a:r>
              <a:rPr lang="en-US" err="1"/>
              <a:t>không</a:t>
            </a:r>
            <a:r>
              <a:rPr lang="en-US"/>
              <a:t>?</a:t>
            </a:r>
          </a:p>
          <a:p>
            <a:r>
              <a:rPr lang="en-US" err="1">
                <a:solidFill>
                  <a:srgbClr val="FF0000"/>
                </a:solidFill>
              </a:rPr>
              <a:t>Tại</a:t>
            </a:r>
            <a:r>
              <a:rPr lang="en-US">
                <a:solidFill>
                  <a:srgbClr val="FF0000"/>
                </a:solidFill>
              </a:rPr>
              <a:t> </a:t>
            </a:r>
            <a:r>
              <a:rPr lang="en-US" err="1">
                <a:solidFill>
                  <a:srgbClr val="FF0000"/>
                </a:solidFill>
              </a:rPr>
              <a:t>sao</a:t>
            </a:r>
            <a:r>
              <a:rPr lang="en-US">
                <a:solidFill>
                  <a:srgbClr val="FF0000"/>
                </a:solidFill>
              </a:rPr>
              <a:t> </a:t>
            </a:r>
            <a:r>
              <a:rPr lang="en-US" err="1">
                <a:solidFill>
                  <a:srgbClr val="FF0000"/>
                </a:solidFill>
              </a:rPr>
              <a:t>lại</a:t>
            </a:r>
            <a:r>
              <a:rPr lang="en-US">
                <a:solidFill>
                  <a:srgbClr val="FF0000"/>
                </a:solidFill>
              </a:rPr>
              <a:t> </a:t>
            </a: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a:t>
            </a:r>
            <a:r>
              <a:rPr lang="en-US" err="1">
                <a:solidFill>
                  <a:srgbClr val="FF0000"/>
                </a:solidFill>
              </a:rPr>
              <a:t>lớp</a:t>
            </a:r>
            <a:r>
              <a:rPr lang="en-US">
                <a:solidFill>
                  <a:srgbClr val="FF0000"/>
                </a:solidFill>
              </a:rPr>
              <a:t> Linear </a:t>
            </a:r>
            <a:r>
              <a:rPr lang="en-US" err="1">
                <a:solidFill>
                  <a:srgbClr val="FF0000"/>
                </a:solidFill>
              </a:rPr>
              <a:t>trong</a:t>
            </a:r>
            <a:r>
              <a:rPr lang="en-US">
                <a:solidFill>
                  <a:srgbClr val="FF0000"/>
                </a:solidFill>
              </a:rPr>
              <a:t> </a:t>
            </a:r>
            <a:r>
              <a:rPr lang="en-US" err="1">
                <a:solidFill>
                  <a:srgbClr val="FF0000"/>
                </a:solidFill>
              </a:rPr>
              <a:t>khi</a:t>
            </a:r>
            <a:r>
              <a:rPr lang="en-US">
                <a:solidFill>
                  <a:srgbClr val="FF0000"/>
                </a:solidFill>
              </a:rPr>
              <a:t> </a:t>
            </a:r>
            <a:r>
              <a:rPr lang="en-US" err="1">
                <a:solidFill>
                  <a:srgbClr val="FF0000"/>
                </a:solidFill>
              </a:rPr>
              <a:t>mạng</a:t>
            </a:r>
            <a:r>
              <a:rPr lang="en-US">
                <a:solidFill>
                  <a:srgbClr val="FF0000"/>
                </a:solidFill>
              </a:rPr>
              <a:t> Neural network </a:t>
            </a:r>
            <a:r>
              <a:rPr lang="en-US" err="1">
                <a:solidFill>
                  <a:srgbClr val="FF0000"/>
                </a:solidFill>
              </a:rPr>
              <a:t>cho</a:t>
            </a:r>
            <a:r>
              <a:rPr lang="en-US">
                <a:solidFill>
                  <a:srgbClr val="FF0000"/>
                </a:solidFill>
              </a:rPr>
              <a:t> </a:t>
            </a:r>
            <a:r>
              <a:rPr lang="en-US" err="1">
                <a:solidFill>
                  <a:srgbClr val="FF0000"/>
                </a:solidFill>
              </a:rPr>
              <a:t>phép</a:t>
            </a:r>
            <a:r>
              <a:rPr lang="en-US">
                <a:solidFill>
                  <a:srgbClr val="FF0000"/>
                </a:solidFill>
              </a:rPr>
              <a:t> </a:t>
            </a:r>
            <a:r>
              <a:rPr lang="en-US" err="1">
                <a:solidFill>
                  <a:srgbClr val="FF0000"/>
                </a:solidFill>
              </a:rPr>
              <a:t>học</a:t>
            </a:r>
            <a:r>
              <a:rPr lang="en-US">
                <a:solidFill>
                  <a:srgbClr val="FF0000"/>
                </a:solidFill>
              </a:rPr>
              <a:t> </a:t>
            </a:r>
            <a:r>
              <a:rPr lang="en-US" err="1">
                <a:solidFill>
                  <a:srgbClr val="FF0000"/>
                </a:solidFill>
              </a:rPr>
              <a:t>các</a:t>
            </a:r>
            <a:r>
              <a:rPr lang="en-US">
                <a:solidFill>
                  <a:srgbClr val="FF0000"/>
                </a:solidFill>
              </a:rPr>
              <a:t> </a:t>
            </a:r>
            <a:r>
              <a:rPr lang="en-US" err="1">
                <a:solidFill>
                  <a:srgbClr val="FF0000"/>
                </a:solidFill>
              </a:rPr>
              <a:t>ánh</a:t>
            </a:r>
            <a:r>
              <a:rPr lang="en-US">
                <a:solidFill>
                  <a:srgbClr val="FF0000"/>
                </a:solidFill>
              </a:rPr>
              <a:t> </a:t>
            </a:r>
            <a:r>
              <a:rPr lang="en-US" err="1">
                <a:solidFill>
                  <a:srgbClr val="FF0000"/>
                </a:solidFill>
              </a:rPr>
              <a:t>xạ</a:t>
            </a:r>
            <a:r>
              <a:rPr lang="en-US">
                <a:solidFill>
                  <a:srgbClr val="FF0000"/>
                </a:solidFill>
              </a:rPr>
              <a:t> phi </a:t>
            </a:r>
            <a:r>
              <a:rPr lang="en-US" err="1">
                <a:solidFill>
                  <a:srgbClr val="FF0000"/>
                </a:solidFill>
              </a:rPr>
              <a:t>tuyến</a:t>
            </a:r>
            <a:r>
              <a:rPr lang="en-US">
                <a:solidFill>
                  <a:srgbClr val="FF0000"/>
                </a:solidFill>
              </a:rPr>
              <a:t> </a:t>
            </a:r>
            <a:r>
              <a:rPr lang="en-US" err="1">
                <a:solidFill>
                  <a:srgbClr val="FF0000"/>
                </a:solidFill>
              </a:rPr>
              <a:t>tốt</a:t>
            </a:r>
            <a:r>
              <a:rPr lang="en-US">
                <a:solidFill>
                  <a:srgbClr val="FF0000"/>
                </a:solidFill>
              </a:rPr>
              <a:t> </a:t>
            </a:r>
            <a:r>
              <a:rPr lang="en-US" err="1">
                <a:solidFill>
                  <a:srgbClr val="FF0000"/>
                </a:solidFill>
              </a:rPr>
              <a:t>hơn</a:t>
            </a:r>
            <a:r>
              <a:rPr lang="en-US">
                <a:solidFill>
                  <a:srgbClr val="FF0000"/>
                </a:solidFill>
              </a:rPr>
              <a:t>?</a:t>
            </a:r>
          </a:p>
        </p:txBody>
      </p:sp>
    </p:spTree>
    <p:extLst>
      <p:ext uri="{BB962C8B-B14F-4D97-AF65-F5344CB8AC3E}">
        <p14:creationId xmlns:p14="http://schemas.microsoft.com/office/powerpoint/2010/main" val="10709202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4F08-E38C-253D-064D-EAAAE9EB08FE}"/>
              </a:ext>
            </a:extLst>
          </p:cNvPr>
          <p:cNvSpPr>
            <a:spLocks noGrp="1"/>
          </p:cNvSpPr>
          <p:nvPr>
            <p:ph type="title"/>
          </p:nvPr>
        </p:nvSpPr>
        <p:spPr/>
        <p:txBody>
          <a:bodyPr/>
          <a:lstStyle/>
          <a:p>
            <a:r>
              <a:rPr lang="en-US"/>
              <a:t>IP–Adapter</a:t>
            </a:r>
          </a:p>
        </p:txBody>
      </p:sp>
      <p:sp>
        <p:nvSpPr>
          <p:cNvPr id="3" name="Content Placeholder 2">
            <a:extLst>
              <a:ext uri="{FF2B5EF4-FFF2-40B4-BE49-F238E27FC236}">
                <a16:creationId xmlns:a16="http://schemas.microsoft.com/office/drawing/2014/main" id="{313D8932-187D-4B4A-2266-4E442764BC77}"/>
              </a:ext>
            </a:extLst>
          </p:cNvPr>
          <p:cNvSpPr>
            <a:spLocks noGrp="1"/>
          </p:cNvSpPr>
          <p:nvPr>
            <p:ph idx="1"/>
          </p:nvPr>
        </p:nvSpPr>
        <p:spPr/>
        <p:txBody>
          <a:bodyPr/>
          <a:lstStyle/>
          <a:p>
            <a:r>
              <a:rPr lang="en-US"/>
              <a:t>Tiến </a:t>
            </a:r>
            <a:r>
              <a:rPr lang="en-US" err="1"/>
              <a:t>hành</a:t>
            </a:r>
            <a:r>
              <a:rPr lang="en-US"/>
              <a:t> </a:t>
            </a:r>
            <a:r>
              <a:rPr lang="en-US" err="1"/>
              <a:t>thí</a:t>
            </a:r>
            <a:r>
              <a:rPr lang="en-US"/>
              <a:t> </a:t>
            </a:r>
            <a:r>
              <a:rPr lang="en-US" err="1"/>
              <a:t>nghiệm</a:t>
            </a:r>
            <a:r>
              <a:rPr lang="en-US"/>
              <a:t> </a:t>
            </a:r>
            <a:r>
              <a:rPr lang="en-US" err="1"/>
              <a:t>mở</a:t>
            </a:r>
            <a:r>
              <a:rPr lang="en-US"/>
              <a:t> </a:t>
            </a:r>
            <a:r>
              <a:rPr lang="en-US" err="1"/>
              <a:t>rộng</a:t>
            </a:r>
            <a:r>
              <a:rPr lang="en-US"/>
              <a:t> </a:t>
            </a:r>
            <a:r>
              <a:rPr lang="en-US" err="1"/>
              <a:t>trên</a:t>
            </a:r>
            <a:r>
              <a:rPr lang="en-US"/>
              <a:t> </a:t>
            </a:r>
            <a:r>
              <a:rPr lang="en-US" err="1"/>
              <a:t>mô</a:t>
            </a:r>
            <a:r>
              <a:rPr lang="en-US"/>
              <a:t> </a:t>
            </a:r>
            <a:r>
              <a:rPr lang="en-US" err="1"/>
              <a:t>hình</a:t>
            </a:r>
            <a:r>
              <a:rPr lang="en-US"/>
              <a:t> IP–Adapter:</a:t>
            </a:r>
          </a:p>
          <a:p>
            <a:pPr lvl="1"/>
            <a:r>
              <a:rPr lang="en-US">
                <a:solidFill>
                  <a:srgbClr val="FF0000"/>
                </a:solidFill>
              </a:rPr>
              <a:t>Thay </a:t>
            </a:r>
            <a:r>
              <a:rPr lang="en-US" err="1">
                <a:solidFill>
                  <a:srgbClr val="FF0000"/>
                </a:solidFill>
              </a:rPr>
              <a:t>thế</a:t>
            </a:r>
            <a:r>
              <a:rPr lang="en-US">
                <a:solidFill>
                  <a:srgbClr val="FF0000"/>
                </a:solidFill>
              </a:rPr>
              <a:t> </a:t>
            </a:r>
            <a:r>
              <a:rPr lang="en-US" err="1">
                <a:solidFill>
                  <a:srgbClr val="FF0000"/>
                </a:solidFill>
              </a:rPr>
              <a:t>lớp</a:t>
            </a:r>
            <a:r>
              <a:rPr lang="en-US">
                <a:solidFill>
                  <a:srgbClr val="FF0000"/>
                </a:solidFill>
              </a:rPr>
              <a:t> Linear </a:t>
            </a:r>
            <a:r>
              <a:rPr lang="en-US" err="1">
                <a:solidFill>
                  <a:srgbClr val="FF0000"/>
                </a:solidFill>
              </a:rPr>
              <a:t>thành</a:t>
            </a:r>
            <a:r>
              <a:rPr lang="en-US">
                <a:solidFill>
                  <a:srgbClr val="FF0000"/>
                </a:solidFill>
              </a:rPr>
              <a:t> Multi-Layer Perceptron 2 </a:t>
            </a:r>
            <a:r>
              <a:rPr lang="en-US" err="1">
                <a:solidFill>
                  <a:srgbClr val="FF0000"/>
                </a:solidFill>
              </a:rPr>
              <a:t>lớp</a:t>
            </a:r>
            <a:r>
              <a:rPr lang="en-US">
                <a:solidFill>
                  <a:srgbClr val="FF0000"/>
                </a:solidFill>
              </a:rPr>
              <a:t> </a:t>
            </a:r>
            <a:r>
              <a:rPr lang="en-US" err="1">
                <a:solidFill>
                  <a:srgbClr val="FF0000"/>
                </a:solidFill>
              </a:rPr>
              <a:t>ẩn</a:t>
            </a:r>
            <a:r>
              <a:rPr lang="en-US">
                <a:solidFill>
                  <a:srgbClr val="FF0000"/>
                </a:solidFill>
              </a:rPr>
              <a:t>.</a:t>
            </a:r>
          </a:p>
          <a:p>
            <a:pPr lvl="1"/>
            <a:r>
              <a:rPr lang="en-US" err="1"/>
              <a:t>Sử</a:t>
            </a:r>
            <a:r>
              <a:rPr lang="en-US"/>
              <a:t> </a:t>
            </a:r>
            <a:r>
              <a:rPr lang="en-US" err="1"/>
              <a:t>dụng</a:t>
            </a:r>
            <a:r>
              <a:rPr lang="en-US"/>
              <a:t> </a:t>
            </a:r>
            <a:r>
              <a:rPr lang="en-US" err="1"/>
              <a:t>kỹ</a:t>
            </a:r>
            <a:r>
              <a:rPr lang="en-US"/>
              <a:t> </a:t>
            </a:r>
            <a:r>
              <a:rPr lang="en-US" err="1"/>
              <a:t>thuật</a:t>
            </a:r>
            <a:r>
              <a:rPr lang="en-US"/>
              <a:t> </a:t>
            </a:r>
            <a:r>
              <a:rPr lang="en-US" err="1"/>
              <a:t>LoRA</a:t>
            </a:r>
            <a:r>
              <a:rPr lang="en-US"/>
              <a:t> </a:t>
            </a:r>
            <a:r>
              <a:rPr lang="en-US" err="1"/>
              <a:t>nhằm</a:t>
            </a:r>
            <a:r>
              <a:rPr lang="en-US"/>
              <a:t> </a:t>
            </a:r>
            <a:r>
              <a:rPr lang="en-US" err="1"/>
              <a:t>giảm</a:t>
            </a:r>
            <a:r>
              <a:rPr lang="en-US"/>
              <a:t> </a:t>
            </a:r>
            <a:r>
              <a:rPr lang="en-US" err="1"/>
              <a:t>số</a:t>
            </a:r>
            <a:r>
              <a:rPr lang="en-US"/>
              <a:t> </a:t>
            </a:r>
            <a:r>
              <a:rPr lang="en-US" err="1"/>
              <a:t>lượng</a:t>
            </a:r>
            <a:r>
              <a:rPr lang="en-US"/>
              <a:t> </a:t>
            </a:r>
            <a:r>
              <a:rPr lang="en-US" err="1"/>
              <a:t>tham</a:t>
            </a:r>
            <a:r>
              <a:rPr lang="en-US"/>
              <a:t> </a:t>
            </a:r>
            <a:r>
              <a:rPr lang="en-US" err="1"/>
              <a:t>số</a:t>
            </a:r>
            <a:r>
              <a:rPr lang="en-US"/>
              <a:t> </a:t>
            </a:r>
            <a:r>
              <a:rPr lang="en-US" err="1"/>
              <a:t>phải</a:t>
            </a:r>
            <a:r>
              <a:rPr lang="en-US"/>
              <a:t> </a:t>
            </a:r>
            <a:r>
              <a:rPr lang="en-US" err="1"/>
              <a:t>học</a:t>
            </a:r>
            <a:r>
              <a:rPr lang="en-US"/>
              <a:t>.</a:t>
            </a:r>
          </a:p>
        </p:txBody>
      </p:sp>
    </p:spTree>
    <p:extLst>
      <p:ext uri="{BB962C8B-B14F-4D97-AF65-F5344CB8AC3E}">
        <p14:creationId xmlns:p14="http://schemas.microsoft.com/office/powerpoint/2010/main" val="248695603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CF163-9A94-23E9-CBEA-354A9B3C9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0309F-DA12-B58A-BB3C-2E971161D109}"/>
              </a:ext>
            </a:extLst>
          </p:cNvPr>
          <p:cNvSpPr>
            <a:spLocks noGrp="1"/>
          </p:cNvSpPr>
          <p:nvPr>
            <p:ph type="title"/>
          </p:nvPr>
        </p:nvSpPr>
        <p:spPr>
          <a:xfrm>
            <a:off x="609600" y="274638"/>
            <a:ext cx="10972800" cy="1143000"/>
          </a:xfrm>
        </p:spPr>
        <p:txBody>
          <a:bodyPr wrap="square" anchor="ctr">
            <a:normAutofit/>
          </a:bodyPr>
          <a:lstStyle/>
          <a:p>
            <a:r>
              <a:rPr lang="en-US"/>
              <a:t>IP–Adapter</a:t>
            </a:r>
          </a:p>
        </p:txBody>
      </p:sp>
      <p:pic>
        <p:nvPicPr>
          <p:cNvPr id="4" name="Content Placeholder 3" descr="A diagram of a computer process&#10;&#10;AI-generated content may be incorrect.">
            <a:extLst>
              <a:ext uri="{FF2B5EF4-FFF2-40B4-BE49-F238E27FC236}">
                <a16:creationId xmlns:a16="http://schemas.microsoft.com/office/drawing/2014/main" id="{6D968945-53C0-50C3-09B5-8FE1A7C7EC7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324362" y="1600201"/>
            <a:ext cx="7543276" cy="4525963"/>
          </a:xfrm>
          <a:prstGeom prst="rect">
            <a:avLst/>
          </a:prstGeom>
          <a:noFill/>
          <a:ln>
            <a:noFill/>
          </a:ln>
        </p:spPr>
      </p:pic>
    </p:spTree>
    <p:extLst>
      <p:ext uri="{BB962C8B-B14F-4D97-AF65-F5344CB8AC3E}">
        <p14:creationId xmlns:p14="http://schemas.microsoft.com/office/powerpoint/2010/main" val="16191557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2626F-8245-7FA9-8CB9-03BA26D59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0ACB5-0136-571D-FFB0-EFE2D6D357C2}"/>
              </a:ext>
            </a:extLst>
          </p:cNvPr>
          <p:cNvSpPr>
            <a:spLocks noGrp="1"/>
          </p:cNvSpPr>
          <p:nvPr>
            <p:ph type="title"/>
          </p:nvPr>
        </p:nvSpPr>
        <p:spPr>
          <a:xfrm>
            <a:off x="609600" y="274638"/>
            <a:ext cx="10972800" cy="1143000"/>
          </a:xfrm>
        </p:spPr>
        <p:txBody>
          <a:bodyPr wrap="square" anchor="ctr">
            <a:normAutofit/>
          </a:bodyPr>
          <a:lstStyle/>
          <a:p>
            <a:r>
              <a:rPr lang="en-US"/>
              <a:t>IP–Adapter</a:t>
            </a:r>
          </a:p>
        </p:txBody>
      </p:sp>
      <p:pic>
        <p:nvPicPr>
          <p:cNvPr id="5" name="Content Placeholder 4" descr="A diagram of a cross-conduit&#10;&#10;AI-generated content may be incorrect.">
            <a:extLst>
              <a:ext uri="{FF2B5EF4-FFF2-40B4-BE49-F238E27FC236}">
                <a16:creationId xmlns:a16="http://schemas.microsoft.com/office/drawing/2014/main" id="{688D8EA9-F67E-1C30-6E87-A66033730A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446029" y="1600201"/>
            <a:ext cx="7299941" cy="4525963"/>
          </a:xfrm>
          <a:prstGeom prst="rect">
            <a:avLst/>
          </a:prstGeom>
          <a:noFill/>
          <a:ln>
            <a:noFill/>
          </a:ln>
        </p:spPr>
      </p:pic>
    </p:spTree>
    <p:extLst>
      <p:ext uri="{BB962C8B-B14F-4D97-AF65-F5344CB8AC3E}">
        <p14:creationId xmlns:p14="http://schemas.microsoft.com/office/powerpoint/2010/main" val="24631777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AF74-D5E8-5F01-9EC7-048F467FF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B7F87-D291-F11A-40F5-A64CD25E39B4}"/>
              </a:ext>
            </a:extLst>
          </p:cNvPr>
          <p:cNvSpPr>
            <a:spLocks noGrp="1"/>
          </p:cNvSpPr>
          <p:nvPr>
            <p:ph type="title"/>
          </p:nvPr>
        </p:nvSpPr>
        <p:spPr>
          <a:xfrm>
            <a:off x="609600" y="274638"/>
            <a:ext cx="10972800" cy="1143000"/>
          </a:xfrm>
        </p:spPr>
        <p:txBody>
          <a:bodyPr wrap="square" anchor="ctr">
            <a:normAutofit/>
          </a:bodyPr>
          <a:lstStyle/>
          <a:p>
            <a:r>
              <a:rPr lang="en-US"/>
              <a:t>IP–Adapter</a:t>
            </a:r>
          </a:p>
        </p:txBody>
      </p:sp>
      <p:pic>
        <p:nvPicPr>
          <p:cNvPr id="4" name="Picture 3" descr="A diagram of a computer process&#10;&#10;AI-generated content may be incorrect.">
            <a:extLst>
              <a:ext uri="{FF2B5EF4-FFF2-40B4-BE49-F238E27FC236}">
                <a16:creationId xmlns:a16="http://schemas.microsoft.com/office/drawing/2014/main" id="{B7A1309E-6B13-70DB-A798-A4E3A20E70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324362" y="1600201"/>
            <a:ext cx="7543276" cy="4525963"/>
          </a:xfrm>
          <a:prstGeom prst="rect">
            <a:avLst/>
          </a:prstGeom>
          <a:noFill/>
          <a:ln>
            <a:noFill/>
          </a:ln>
        </p:spPr>
      </p:pic>
    </p:spTree>
    <p:extLst>
      <p:ext uri="{BB962C8B-B14F-4D97-AF65-F5344CB8AC3E}">
        <p14:creationId xmlns:p14="http://schemas.microsoft.com/office/powerpoint/2010/main" val="38204715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611A-0B8E-3E31-3EB8-A26AB7866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0A115-251E-47E0-A811-7E76CA04DB1F}"/>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C4760AA0-4F9D-FDA8-7E87-A82907CD4500}"/>
              </a:ext>
            </a:extLst>
          </p:cNvPr>
          <p:cNvSpPr>
            <a:spLocks noGrp="1"/>
          </p:cNvSpPr>
          <p:nvPr>
            <p:ph idx="1"/>
          </p:nvPr>
        </p:nvSpPr>
        <p:spPr/>
        <p:txBody>
          <a:bodyPr/>
          <a:lstStyle/>
          <a:p>
            <a:pPr marL="514350" indent="-514350">
              <a:buFont typeface="+mj-lt"/>
              <a:buAutoNum type="arabicPeriod"/>
            </a:pPr>
            <a:r>
              <a:rPr lang="en-US" err="1"/>
              <a:t>Giới</a:t>
            </a:r>
            <a:r>
              <a:rPr lang="en-US"/>
              <a:t> </a:t>
            </a:r>
            <a:r>
              <a:rPr lang="en-US" err="1"/>
              <a:t>thiệu</a:t>
            </a:r>
            <a:endParaRPr lang="en-US"/>
          </a:p>
          <a:p>
            <a:pPr marL="514350" indent="-514350">
              <a:buFont typeface="+mj-lt"/>
              <a:buAutoNum type="arabicPeriod"/>
            </a:pPr>
            <a:r>
              <a:rPr lang="en-US">
                <a:solidFill>
                  <a:srgbClr val="FF0000"/>
                </a:solidFill>
              </a:rPr>
              <a:t>Dataset </a:t>
            </a:r>
          </a:p>
          <a:p>
            <a:pPr marL="514350" indent="-514350">
              <a:buFont typeface="+mj-lt"/>
              <a:buAutoNum type="arabicPeriod"/>
            </a:pPr>
            <a:r>
              <a:rPr lang="en-US"/>
              <a:t>Phương </a:t>
            </a:r>
            <a:r>
              <a:rPr lang="en-US" err="1"/>
              <a:t>pháp</a:t>
            </a:r>
            <a:endParaRPr lang="en-US"/>
          </a:p>
          <a:p>
            <a:pPr marL="514350" indent="-514350">
              <a:buFont typeface="+mj-lt"/>
              <a:buAutoNum type="arabicPeriod"/>
            </a:pPr>
            <a:r>
              <a:rPr lang="en-US" err="1">
                <a:solidFill>
                  <a:schemeClr val="tx1"/>
                </a:solidFill>
                <a:highlight>
                  <a:srgbClr val="66FFFF"/>
                </a:highlight>
              </a:rPr>
              <a:t>Kết</a:t>
            </a:r>
            <a:r>
              <a:rPr lang="en-US">
                <a:solidFill>
                  <a:schemeClr val="tx1"/>
                </a:solidFill>
                <a:highlight>
                  <a:srgbClr val="66FFFF"/>
                </a:highlight>
              </a:rPr>
              <a:t> </a:t>
            </a:r>
            <a:r>
              <a:rPr lang="en-US" err="1">
                <a:solidFill>
                  <a:schemeClr val="tx1"/>
                </a:solidFill>
                <a:highlight>
                  <a:srgbClr val="66FFFF"/>
                </a:highlight>
              </a:rPr>
              <a:t>quả</a:t>
            </a:r>
            <a:endParaRPr lang="en-US">
              <a:solidFill>
                <a:schemeClr val="tx1"/>
              </a:solidFill>
              <a:highlight>
                <a:srgbClr val="66FFFF"/>
              </a:highlight>
            </a:endParaRPr>
          </a:p>
          <a:p>
            <a:pPr marL="514350" indent="-514350">
              <a:buFont typeface="+mj-lt"/>
              <a:buAutoNum type="arabicPeriod"/>
            </a:pPr>
            <a:r>
              <a:rPr lang="en-US"/>
              <a:t>Demo</a:t>
            </a:r>
          </a:p>
        </p:txBody>
      </p:sp>
    </p:spTree>
    <p:extLst>
      <p:ext uri="{BB962C8B-B14F-4D97-AF65-F5344CB8AC3E}">
        <p14:creationId xmlns:p14="http://schemas.microsoft.com/office/powerpoint/2010/main" val="30983060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35CBC-A5B1-9FAA-7EEC-DB801A18C0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666129-9513-59D3-E525-8AA68EE0D26F}"/>
              </a:ext>
            </a:extLst>
          </p:cNvPr>
          <p:cNvSpPr>
            <a:spLocks noGrp="1"/>
          </p:cNvSpPr>
          <p:nvPr>
            <p:ph type="title"/>
          </p:nvPr>
        </p:nvSpPr>
        <p:spPr/>
        <p:txBody>
          <a:bodyPr/>
          <a:lstStyle/>
          <a:p>
            <a:r>
              <a:rPr lang="en-US" err="1"/>
              <a:t>Kết</a:t>
            </a:r>
            <a:r>
              <a:rPr lang="en-US"/>
              <a:t> </a:t>
            </a:r>
            <a:r>
              <a:rPr lang="en-US" err="1"/>
              <a:t>quả</a:t>
            </a:r>
            <a:endParaRPr lang="en-US"/>
          </a:p>
        </p:txBody>
      </p:sp>
      <p:sp>
        <p:nvSpPr>
          <p:cNvPr id="5" name="Text Placeholder 4">
            <a:extLst>
              <a:ext uri="{FF2B5EF4-FFF2-40B4-BE49-F238E27FC236}">
                <a16:creationId xmlns:a16="http://schemas.microsoft.com/office/drawing/2014/main" id="{3C8D6896-D429-AD51-8863-ABD3DE6E0A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59428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04FD7D-7B89-94AC-BD12-D99B122B04D7}"/>
              </a:ext>
            </a:extLst>
          </p:cNvPr>
          <p:cNvSpPr>
            <a:spLocks noGrp="1"/>
          </p:cNvSpPr>
          <p:nvPr>
            <p:ph type="title"/>
          </p:nvPr>
        </p:nvSpPr>
        <p:spPr/>
        <p:txBody>
          <a:bodyPr/>
          <a:lstStyle/>
          <a:p>
            <a:r>
              <a:rPr lang="en-US" dirty="0" err="1"/>
              <a:t>Độ</a:t>
            </a:r>
            <a:r>
              <a:rPr lang="en-US" dirty="0"/>
              <a:t> </a:t>
            </a:r>
            <a:r>
              <a:rPr lang="en-US" dirty="0" err="1"/>
              <a:t>Đo</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4ED2643-F314-DCF3-9100-EFFDF3D7335B}"/>
                  </a:ext>
                </a:extLst>
              </p:cNvPr>
              <p:cNvSpPr>
                <a:spLocks noGrp="1"/>
              </p:cNvSpPr>
              <p:nvPr>
                <p:ph idx="1"/>
              </p:nvPr>
            </p:nvSpPr>
            <p:spPr/>
            <p:txBody>
              <a:bodyPr/>
              <a:lstStyle/>
              <a:p>
                <a:r>
                  <a:rPr lang="en-US" dirty="0"/>
                  <a:t>CLIP–T: </a:t>
                </a:r>
                <a:r>
                  <a:rPr lang="vi-VN" dirty="0"/>
                  <a:t>điểm CLIPScore giữa ảnh được sinh ra và phần mô tả</a:t>
                </a:r>
                <a:r>
                  <a:rPr lang="en-US" dirty="0"/>
                  <a:t> </a:t>
                </a:r>
                <a:r>
                  <a:rPr lang="vi-VN" dirty="0"/>
                  <a:t>của ảnh prompt.</a:t>
                </a:r>
                <a:endParaRPr lang="en-US" dirty="0"/>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𝐶𝐿𝐼𝑃</m:t>
                          </m:r>
                          <m:r>
                            <a:rPr lang="en-US" i="1">
                              <a:latin typeface="Cambria Math" panose="02040503050406030204" pitchFamily="18" charset="0"/>
                            </a:rPr>
                            <m:t>−</m:t>
                          </m:r>
                          <m:r>
                            <a:rPr lang="en-US" i="1">
                              <a:latin typeface="Cambria Math" panose="02040503050406030204" pitchFamily="18" charset="0"/>
                            </a:rPr>
                            <m:t>𝑇</m:t>
                          </m:r>
                        </m:e>
                        <m:sub>
                          <m:r>
                            <a:rPr lang="en-US" b="0" i="1" smtClean="0">
                              <a:latin typeface="Cambria Math" panose="02040503050406030204" pitchFamily="18" charset="0"/>
                            </a:rPr>
                            <m:t>𝑚𝑒𝑎𝑛</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𝐾</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𝑁</m:t>
                          </m:r>
                        </m:sup>
                        <m:e>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𝐾</m:t>
                              </m:r>
                            </m:sup>
                            <m:e>
                              <m:r>
                                <m:rPr>
                                  <m:sty m:val="p"/>
                                </m:rPr>
                                <a:rPr lang="en-US">
                                  <a:latin typeface="Cambria Math" panose="02040503050406030204" pitchFamily="18" charset="0"/>
                                </a:rPr>
                                <m:t>cos</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𝑔𝑒𝑛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𝑛</m:t>
                                  </m:r>
                                </m:sub>
                                <m:sup>
                                  <m:r>
                                    <a:rPr lang="en-US" b="0" i="1" smtClean="0">
                                      <a:latin typeface="Cambria Math" panose="02040503050406030204" pitchFamily="18" charset="0"/>
                                    </a:rPr>
                                    <m:t>𝑡𝑒𝑥𝑡</m:t>
                                  </m:r>
                                </m:sup>
                              </m:sSubSup>
                            </m:e>
                          </m:nary>
                          <m:r>
                            <a:rPr lang="en-US" i="1">
                              <a:latin typeface="Cambria Math" panose="02040503050406030204" pitchFamily="18" charset="0"/>
                            </a:rPr>
                            <m:t>)</m:t>
                          </m:r>
                        </m:e>
                      </m:nary>
                    </m:oMath>
                  </m:oMathPara>
                </a14:m>
                <a:endParaRPr lang="en-US" dirty="0"/>
              </a:p>
            </p:txBody>
          </p:sp>
        </mc:Choice>
        <mc:Fallback xmlns="">
          <p:sp>
            <p:nvSpPr>
              <p:cNvPr id="6" name="Content Placeholder 5">
                <a:extLst>
                  <a:ext uri="{FF2B5EF4-FFF2-40B4-BE49-F238E27FC236}">
                    <a16:creationId xmlns:a16="http://schemas.microsoft.com/office/drawing/2014/main" id="{A4ED2643-F314-DCF3-9100-EFFDF3D7335B}"/>
                  </a:ext>
                </a:extLst>
              </p:cNvPr>
              <p:cNvSpPr>
                <a:spLocks noGrp="1" noRot="1" noChangeAspect="1" noMove="1" noResize="1" noEditPoints="1" noAdjustHandles="1" noChangeArrowheads="1" noChangeShapeType="1" noTextEdit="1"/>
              </p:cNvSpPr>
              <p:nvPr>
                <p:ph idx="1"/>
              </p:nvPr>
            </p:nvSpPr>
            <p:spPr>
              <a:blipFill>
                <a:blip r:embed="rId2"/>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25001909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49C6-1F3D-F2AA-4CA8-618C5FB4ADF5}"/>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7A10BDBB-BBAA-1973-8142-BDDBBFCB8FFA}"/>
              </a:ext>
            </a:extLst>
          </p:cNvPr>
          <p:cNvSpPr>
            <a:spLocks noGrp="1"/>
          </p:cNvSpPr>
          <p:nvPr>
            <p:ph idx="1"/>
          </p:nvPr>
        </p:nvSpPr>
        <p:spPr/>
        <p:txBody>
          <a:bodyPr/>
          <a:lstStyle/>
          <a:p>
            <a:pPr marL="514350" indent="-514350">
              <a:buFont typeface="+mj-lt"/>
              <a:buAutoNum type="arabicPeriod"/>
            </a:pPr>
            <a:r>
              <a:rPr lang="en-US" err="1">
                <a:solidFill>
                  <a:schemeClr val="tx1"/>
                </a:solidFill>
                <a:highlight>
                  <a:srgbClr val="00FFFF"/>
                </a:highlight>
              </a:rPr>
              <a:t>Giới</a:t>
            </a:r>
            <a:r>
              <a:rPr lang="en-US">
                <a:solidFill>
                  <a:schemeClr val="tx1"/>
                </a:solidFill>
                <a:highlight>
                  <a:srgbClr val="00FFFF"/>
                </a:highlight>
              </a:rPr>
              <a:t> </a:t>
            </a:r>
            <a:r>
              <a:rPr lang="en-US" err="1">
                <a:solidFill>
                  <a:schemeClr val="tx1"/>
                </a:solidFill>
                <a:highlight>
                  <a:srgbClr val="00FFFF"/>
                </a:highlight>
              </a:rPr>
              <a:t>thiệu</a:t>
            </a:r>
            <a:endParaRPr lang="en-US">
              <a:solidFill>
                <a:schemeClr val="tx1"/>
              </a:solidFill>
              <a:highlight>
                <a:srgbClr val="00FFFF"/>
              </a:highlight>
            </a:endParaRPr>
          </a:p>
          <a:p>
            <a:pPr marL="514350" indent="-514350">
              <a:buFont typeface="+mj-lt"/>
              <a:buAutoNum type="arabicPeriod"/>
            </a:pPr>
            <a:r>
              <a:rPr lang="en-US">
                <a:solidFill>
                  <a:srgbClr val="FF0000"/>
                </a:solidFill>
              </a:rPr>
              <a:t>Dataset </a:t>
            </a:r>
          </a:p>
          <a:p>
            <a:pPr marL="514350" indent="-514350">
              <a:buFont typeface="+mj-lt"/>
              <a:buAutoNum type="arabicPeriod"/>
            </a:pPr>
            <a:r>
              <a:rPr lang="en-US"/>
              <a:t>Phương </a:t>
            </a:r>
            <a:r>
              <a:rPr lang="en-US" err="1"/>
              <a:t>pháp</a:t>
            </a:r>
            <a:endParaRPr lang="en-US"/>
          </a:p>
          <a:p>
            <a:pPr marL="514350" indent="-514350">
              <a:buFont typeface="+mj-lt"/>
              <a:buAutoNum type="arabicPeriod"/>
            </a:pPr>
            <a:r>
              <a:rPr lang="en-US" err="1">
                <a:solidFill>
                  <a:srgbClr val="FF0000"/>
                </a:solidFill>
              </a:rPr>
              <a:t>Kết</a:t>
            </a:r>
            <a:r>
              <a:rPr lang="en-US">
                <a:solidFill>
                  <a:srgbClr val="FF0000"/>
                </a:solidFill>
              </a:rPr>
              <a:t> </a:t>
            </a:r>
            <a:r>
              <a:rPr lang="en-US" err="1">
                <a:solidFill>
                  <a:srgbClr val="FF0000"/>
                </a:solidFill>
              </a:rPr>
              <a:t>quả</a:t>
            </a:r>
            <a:endParaRPr lang="en-US">
              <a:solidFill>
                <a:srgbClr val="FF0000"/>
              </a:solidFill>
            </a:endParaRPr>
          </a:p>
          <a:p>
            <a:pPr marL="514350" indent="-514350">
              <a:buFont typeface="+mj-lt"/>
              <a:buAutoNum type="arabicPeriod"/>
            </a:pPr>
            <a:r>
              <a:rPr lang="en-US"/>
              <a:t>Demo</a:t>
            </a:r>
          </a:p>
        </p:txBody>
      </p:sp>
    </p:spTree>
    <p:extLst>
      <p:ext uri="{BB962C8B-B14F-4D97-AF65-F5344CB8AC3E}">
        <p14:creationId xmlns:p14="http://schemas.microsoft.com/office/powerpoint/2010/main" val="23803223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33B88-C5AB-E815-6600-6DAA16FBDD5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4892CA-DB2D-7446-FC27-947D966DFB6E}"/>
              </a:ext>
            </a:extLst>
          </p:cNvPr>
          <p:cNvSpPr>
            <a:spLocks noGrp="1"/>
          </p:cNvSpPr>
          <p:nvPr>
            <p:ph type="title"/>
          </p:nvPr>
        </p:nvSpPr>
        <p:spPr/>
        <p:txBody>
          <a:bodyPr/>
          <a:lstStyle/>
          <a:p>
            <a:r>
              <a:rPr lang="en-US" dirty="0" err="1"/>
              <a:t>Độ</a:t>
            </a:r>
            <a:r>
              <a:rPr lang="en-US" dirty="0"/>
              <a:t> </a:t>
            </a:r>
            <a:r>
              <a:rPr lang="en-US" dirty="0" err="1"/>
              <a:t>Đo</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B901D77-FAD1-1FD0-2520-BFA5F0DA4EC0}"/>
                  </a:ext>
                </a:extLst>
              </p:cNvPr>
              <p:cNvSpPr>
                <a:spLocks noGrp="1"/>
              </p:cNvSpPr>
              <p:nvPr>
                <p:ph idx="1"/>
              </p:nvPr>
            </p:nvSpPr>
            <p:spPr/>
            <p:txBody>
              <a:bodyPr/>
              <a:lstStyle/>
              <a:p>
                <a:r>
                  <a:rPr lang="en-US"/>
                  <a:t>CLIP–I: </a:t>
                </a:r>
                <a:r>
                  <a:rPr lang="vi-VN"/>
                  <a:t>độ tương đồng trong không gian embedding hình ảnh của CLIP giữa ảnh được sinh ra và ảnh dùng làm prompt</a:t>
                </a:r>
                <a:r>
                  <a:rPr lang="en-US"/>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𝐶𝐿𝐼𝑃</m:t>
                          </m:r>
                          <m:r>
                            <a:rPr lang="en-US" b="0" i="1" smtClean="0">
                              <a:latin typeface="Cambria Math" panose="02040503050406030204" pitchFamily="18" charset="0"/>
                            </a:rPr>
                            <m:t>−</m:t>
                          </m:r>
                          <m:r>
                            <a:rPr lang="en-US" b="0" i="1" smtClean="0">
                              <a:latin typeface="Cambria Math" panose="02040503050406030204" pitchFamily="18" charset="0"/>
                            </a:rPr>
                            <m:t>𝐼</m:t>
                          </m:r>
                        </m:e>
                        <m:sub>
                          <m:r>
                            <a:rPr lang="en-US" b="0" i="1" smtClean="0">
                              <a:latin typeface="Cambria Math" panose="02040503050406030204" pitchFamily="18" charset="0"/>
                            </a:rPr>
                            <m:t>𝑚𝑒𝑎𝑛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𝐾</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b="0" i="1" smtClean="0">
                                  <a:latin typeface="Cambria Math" panose="02040503050406030204" pitchFamily="18" charset="0"/>
                                </a:rPr>
                                <m:t>𝐾</m:t>
                              </m:r>
                            </m:sup>
                            <m:e>
                              <m:r>
                                <m:rPr>
                                  <m:sty m:val="p"/>
                                </m:rPr>
                                <a:rPr lang="en-US">
                                  <a:latin typeface="Cambria Math" panose="02040503050406030204" pitchFamily="18" charset="0"/>
                                </a:rPr>
                                <m:t>cos</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i="1">
                                      <a:latin typeface="Cambria Math" panose="02040503050406030204" pitchFamily="18" charset="0"/>
                                    </a:rPr>
                                    <m:t>𝑔𝑒𝑛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𝑛</m:t>
                                  </m:r>
                                </m:sub>
                                <m:sup>
                                  <m:r>
                                    <a:rPr lang="en-US" i="1">
                                      <a:latin typeface="Cambria Math" panose="02040503050406030204" pitchFamily="18" charset="0"/>
                                    </a:rPr>
                                    <m:t>𝑟𝑒𝑓</m:t>
                                  </m:r>
                                </m:sup>
                              </m:sSubSup>
                            </m:e>
                          </m:nary>
                          <m:r>
                            <a:rPr lang="en-US" b="0" i="1" smtClean="0">
                              <a:latin typeface="Cambria Math" panose="02040503050406030204" pitchFamily="18" charset="0"/>
                            </a:rPr>
                            <m:t>)</m:t>
                          </m:r>
                        </m:e>
                      </m:nary>
                    </m:oMath>
                  </m:oMathPara>
                </a14:m>
                <a:endParaRPr lang="en-US"/>
              </a:p>
              <a:p>
                <a:pPr marL="0" indent="0">
                  <a:buNone/>
                </a:pPr>
                <a:endParaRPr lang="en-US"/>
              </a:p>
            </p:txBody>
          </p:sp>
        </mc:Choice>
        <mc:Fallback xmlns="">
          <p:sp>
            <p:nvSpPr>
              <p:cNvPr id="6" name="Content Placeholder 5">
                <a:extLst>
                  <a:ext uri="{FF2B5EF4-FFF2-40B4-BE49-F238E27FC236}">
                    <a16:creationId xmlns:a16="http://schemas.microsoft.com/office/drawing/2014/main" id="{CB901D77-FAD1-1FD0-2520-BFA5F0DA4EC0}"/>
                  </a:ext>
                </a:extLst>
              </p:cNvPr>
              <p:cNvSpPr>
                <a:spLocks noGrp="1" noRot="1" noChangeAspect="1" noMove="1" noResize="1" noEditPoints="1" noAdjustHandles="1" noChangeArrowheads="1" noChangeShapeType="1" noTextEdit="1"/>
              </p:cNvSpPr>
              <p:nvPr>
                <p:ph idx="1"/>
              </p:nvPr>
            </p:nvSpPr>
            <p:spPr>
              <a:blipFill>
                <a:blip r:embed="rId2"/>
                <a:stretch>
                  <a:fillRect l="-1000" t="-1482" r="-1111"/>
                </a:stretch>
              </a:blipFill>
            </p:spPr>
            <p:txBody>
              <a:bodyPr/>
              <a:lstStyle/>
              <a:p>
                <a:r>
                  <a:rPr lang="en-US">
                    <a:noFill/>
                  </a:rPr>
                  <a:t> </a:t>
                </a:r>
              </a:p>
            </p:txBody>
          </p:sp>
        </mc:Fallback>
      </mc:AlternateContent>
    </p:spTree>
    <p:extLst>
      <p:ext uri="{BB962C8B-B14F-4D97-AF65-F5344CB8AC3E}">
        <p14:creationId xmlns:p14="http://schemas.microsoft.com/office/powerpoint/2010/main" val="223880563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9BDA-0113-BF99-7CD2-C9E07590058C}"/>
              </a:ext>
            </a:extLst>
          </p:cNvPr>
          <p:cNvSpPr>
            <a:spLocks noGrp="1"/>
          </p:cNvSpPr>
          <p:nvPr>
            <p:ph type="title"/>
          </p:nvPr>
        </p:nvSpPr>
        <p:spPr/>
        <p:txBody>
          <a:bodyPr/>
          <a:lstStyle/>
          <a:p>
            <a:r>
              <a:rPr lang="en-US" dirty="0" err="1"/>
              <a:t>Thiết</a:t>
            </a:r>
            <a:r>
              <a:rPr lang="en-US" dirty="0"/>
              <a:t> </a:t>
            </a:r>
            <a:r>
              <a:rPr lang="en-US" dirty="0" err="1"/>
              <a:t>lập</a:t>
            </a:r>
            <a:r>
              <a:rPr lang="en-US" dirty="0"/>
              <a:t> </a:t>
            </a:r>
            <a:r>
              <a:rPr lang="en-US" dirty="0" err="1"/>
              <a:t>thực</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0700AA1A-DA2B-3BB1-7306-04468E5E6D47}"/>
              </a:ext>
            </a:extLst>
          </p:cNvPr>
          <p:cNvSpPr>
            <a:spLocks noGrp="1"/>
          </p:cNvSpPr>
          <p:nvPr>
            <p:ph idx="1"/>
          </p:nvPr>
        </p:nvSpPr>
        <p:spPr/>
        <p:txBody>
          <a:bodyPr/>
          <a:lstStyle/>
          <a:p>
            <a:r>
              <a:rPr lang="en-US" dirty="0" err="1"/>
              <a:t>Thực</a:t>
            </a:r>
            <a:r>
              <a:rPr lang="en-US" dirty="0"/>
              <a:t> </a:t>
            </a:r>
            <a:r>
              <a:rPr lang="en-US" dirty="0" err="1"/>
              <a:t>nghiệm</a:t>
            </a:r>
            <a:r>
              <a:rPr lang="en-US" dirty="0"/>
              <a:t> </a:t>
            </a:r>
            <a:r>
              <a:rPr lang="en-US" dirty="0" err="1"/>
              <a:t>được</a:t>
            </a:r>
            <a:r>
              <a:rPr lang="en-US" dirty="0"/>
              <a:t> </a:t>
            </a:r>
            <a:r>
              <a:rPr lang="en-US" dirty="0" err="1"/>
              <a:t>tiến</a:t>
            </a:r>
            <a:r>
              <a:rPr lang="en-US" dirty="0"/>
              <a:t> </a:t>
            </a:r>
            <a:r>
              <a:rPr lang="en-US" dirty="0" err="1"/>
              <a:t>hành</a:t>
            </a:r>
            <a:r>
              <a:rPr lang="en-US" dirty="0"/>
              <a:t> </a:t>
            </a:r>
            <a:r>
              <a:rPr lang="en-US" dirty="0" err="1"/>
              <a:t>trên</a:t>
            </a:r>
            <a:r>
              <a:rPr lang="en-US" dirty="0"/>
              <a:t> </a:t>
            </a:r>
            <a:r>
              <a:rPr lang="en-US" dirty="0" err="1"/>
              <a:t>mô</a:t>
            </a:r>
            <a:r>
              <a:rPr lang="en-US" dirty="0"/>
              <a:t> </a:t>
            </a:r>
            <a:r>
              <a:rPr lang="en-US" dirty="0" err="1"/>
              <a:t>hình</a:t>
            </a:r>
            <a:r>
              <a:rPr lang="en-US" dirty="0"/>
              <a:t> </a:t>
            </a:r>
            <a:r>
              <a:rPr lang="en-US" dirty="0">
                <a:solidFill>
                  <a:schemeClr val="tx1"/>
                </a:solidFill>
                <a:highlight>
                  <a:srgbClr val="FFFF00"/>
                </a:highlight>
              </a:rPr>
              <a:t>SDv1.5</a:t>
            </a:r>
          </a:p>
          <a:p>
            <a:r>
              <a:rPr lang="en-US" dirty="0" err="1">
                <a:solidFill>
                  <a:srgbClr val="FF0000"/>
                </a:solidFill>
              </a:rPr>
              <a:t>Ngoài</a:t>
            </a:r>
            <a:r>
              <a:rPr lang="en-US" dirty="0">
                <a:solidFill>
                  <a:srgbClr val="FF0000"/>
                </a:solidFill>
              </a:rPr>
              <a:t> </a:t>
            </a:r>
            <a:r>
              <a:rPr lang="en-US" dirty="0" err="1">
                <a:solidFill>
                  <a:srgbClr val="FF0000"/>
                </a:solidFill>
              </a:rPr>
              <a:t>ra</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thí</a:t>
            </a:r>
            <a:r>
              <a:rPr lang="en-US" dirty="0">
                <a:solidFill>
                  <a:srgbClr val="FF0000"/>
                </a:solidFill>
              </a:rPr>
              <a:t> </a:t>
            </a:r>
            <a:r>
              <a:rPr lang="en-US" dirty="0" err="1">
                <a:solidFill>
                  <a:srgbClr val="FF0000"/>
                </a:solidFill>
              </a:rPr>
              <a:t>nghiệm</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solidFill>
                  <a:srgbClr val="FF0000"/>
                </a:solidFill>
              </a:rPr>
              <a:t>tính</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hiện</a:t>
            </a:r>
            <a:r>
              <a:rPr lang="en-US" dirty="0">
                <a:solidFill>
                  <a:srgbClr val="FF0000"/>
                </a:solidFill>
              </a:rPr>
              <a:t> </a:t>
            </a:r>
            <a:r>
              <a:rPr lang="en-US" dirty="0" err="1">
                <a:solidFill>
                  <a:srgbClr val="FF0000"/>
                </a:solidFill>
              </a:rPr>
              <a:t>trên</a:t>
            </a:r>
            <a:r>
              <a:rPr lang="en-US" dirty="0">
                <a:solidFill>
                  <a:srgbClr val="FF0000"/>
                </a:solidFill>
              </a:rPr>
              <a:t> SDv1.4, </a:t>
            </a:r>
            <a:r>
              <a:rPr lang="en-US" dirty="0" err="1">
                <a:solidFill>
                  <a:srgbClr val="FF0000"/>
                </a:solidFill>
              </a:rPr>
              <a:t>ReV</a:t>
            </a:r>
            <a:r>
              <a:rPr lang="en-US" dirty="0">
                <a:solidFill>
                  <a:srgbClr val="FF0000"/>
                </a:solidFill>
              </a:rPr>
              <a:t> </a:t>
            </a:r>
            <a:r>
              <a:rPr lang="en-US" dirty="0" err="1">
                <a:solidFill>
                  <a:srgbClr val="FF0000"/>
                </a:solidFill>
              </a:rPr>
              <a:t>animeted</a:t>
            </a:r>
            <a:r>
              <a:rPr lang="en-US" dirty="0">
                <a:solidFill>
                  <a:srgbClr val="FF0000"/>
                </a:solidFill>
              </a:rPr>
              <a:t>, Realistic vision v4.0, Anything v4.0 </a:t>
            </a:r>
          </a:p>
        </p:txBody>
      </p:sp>
    </p:spTree>
    <p:extLst>
      <p:ext uri="{BB962C8B-B14F-4D97-AF65-F5344CB8AC3E}">
        <p14:creationId xmlns:p14="http://schemas.microsoft.com/office/powerpoint/2010/main" val="177909584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07CB-98D5-350B-F4C8-8A3307F8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9F7D7-3703-D830-9960-A73A5665466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định</a:t>
            </a:r>
            <a:r>
              <a:rPr lang="en-US" dirty="0"/>
              <a:t> </a:t>
            </a:r>
            <a:r>
              <a:rPr lang="en-US" dirty="0" err="1"/>
              <a:t>lượng</a:t>
            </a:r>
            <a:endParaRPr lang="en-US" dirty="0"/>
          </a:p>
        </p:txBody>
      </p:sp>
      <p:graphicFrame>
        <p:nvGraphicFramePr>
          <p:cNvPr id="4" name="Content Placeholder 3">
            <a:extLst>
              <a:ext uri="{FF2B5EF4-FFF2-40B4-BE49-F238E27FC236}">
                <a16:creationId xmlns:a16="http://schemas.microsoft.com/office/drawing/2014/main" id="{B57E586B-148C-D210-C36F-47D41ABCBA6F}"/>
              </a:ext>
            </a:extLst>
          </p:cNvPr>
          <p:cNvGraphicFramePr>
            <a:graphicFrameLocks noGrp="1"/>
          </p:cNvGraphicFramePr>
          <p:nvPr>
            <p:ph idx="1"/>
            <p:extLst>
              <p:ext uri="{D42A27DB-BD31-4B8C-83A1-F6EECF244321}">
                <p14:modId xmlns:p14="http://schemas.microsoft.com/office/powerpoint/2010/main" val="1378928194"/>
              </p:ext>
            </p:extLst>
          </p:nvPr>
        </p:nvGraphicFramePr>
        <p:xfrm>
          <a:off x="609600" y="2057400"/>
          <a:ext cx="10972800" cy="222504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1315034013"/>
                    </a:ext>
                  </a:extLst>
                </a:gridCol>
                <a:gridCol w="2743200">
                  <a:extLst>
                    <a:ext uri="{9D8B030D-6E8A-4147-A177-3AD203B41FA5}">
                      <a16:colId xmlns:a16="http://schemas.microsoft.com/office/drawing/2014/main" val="4079292854"/>
                    </a:ext>
                  </a:extLst>
                </a:gridCol>
                <a:gridCol w="2743200">
                  <a:extLst>
                    <a:ext uri="{9D8B030D-6E8A-4147-A177-3AD203B41FA5}">
                      <a16:colId xmlns:a16="http://schemas.microsoft.com/office/drawing/2014/main" val="3273124880"/>
                    </a:ext>
                  </a:extLst>
                </a:gridCol>
                <a:gridCol w="2743200">
                  <a:extLst>
                    <a:ext uri="{9D8B030D-6E8A-4147-A177-3AD203B41FA5}">
                      <a16:colId xmlns:a16="http://schemas.microsoft.com/office/drawing/2014/main" val="141525740"/>
                    </a:ext>
                  </a:extLst>
                </a:gridCol>
              </a:tblGrid>
              <a:tr h="370840">
                <a:tc>
                  <a:txBody>
                    <a:bodyPr/>
                    <a:lstStyle/>
                    <a:p>
                      <a:pPr algn="l"/>
                      <a:r>
                        <a:rPr lang="en-US" b="1"/>
                        <a:t>Method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b="1"/>
                        <a:t>Trainable 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b="1"/>
                        <a:t>CLIP – 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b="1"/>
                        <a:t>CLIP – 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54851074"/>
                  </a:ext>
                </a:extLst>
              </a:tr>
              <a:tr h="370840">
                <a:tc>
                  <a:txBody>
                    <a:bodyPr/>
                    <a:lstStyle/>
                    <a:p>
                      <a:pPr algn="l"/>
                      <a:r>
                        <a:rPr lang="en-US"/>
                        <a:t>UniControlNet (Global)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t>11.80 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rPr>
                        <a:t>0.191</a:t>
                      </a:r>
                      <a:endParaRPr lang="en-US" sz="1800" b="0" kern="1200">
                        <a:solidFill>
                          <a:schemeClr val="tx1"/>
                        </a:solidFill>
                        <a:effectLst/>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rPr>
                        <a:t>0.679</a:t>
                      </a:r>
                      <a:endParaRPr lang="en-US" sz="1800" b="0" kern="1200">
                        <a:solidFill>
                          <a:schemeClr val="tx1"/>
                        </a:solidFill>
                        <a:effectLst/>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812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IP Adapter MLP_LoRA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t>24.27 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latin typeface="+mn-lt"/>
                          <a:ea typeface="+mn-ea"/>
                          <a:cs typeface="+mn-cs"/>
                        </a:rPr>
                        <a:t>0.172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latin typeface="+mn-lt"/>
                          <a:ea typeface="+mn-ea"/>
                          <a:cs typeface="+mn-cs"/>
                        </a:rPr>
                        <a:t>0.625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78301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IP Adapter LoRA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t>14.31 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t>0.193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t>0.682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2293609"/>
                  </a:ext>
                </a:extLst>
              </a:tr>
              <a:tr h="370840">
                <a:tc>
                  <a:txBody>
                    <a:bodyPr/>
                    <a:lstStyle/>
                    <a:p>
                      <a:pPr algn="l"/>
                      <a:r>
                        <a:rPr lang="en-US"/>
                        <a:t>IP Adapter MLP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t>30.71 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t>0.184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t>0.665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7529"/>
                  </a:ext>
                </a:extLst>
              </a:tr>
              <a:tr h="370840">
                <a:tc>
                  <a:txBody>
                    <a:bodyPr/>
                    <a:lstStyle/>
                    <a:p>
                      <a:pPr algn="l"/>
                      <a:r>
                        <a:rPr lang="en-US"/>
                        <a:t>IP Adapter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t>20.75 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1">
                          <a:solidFill>
                            <a:srgbClr val="FF0000"/>
                          </a:solidFill>
                        </a:rPr>
                        <a:t>0.198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1">
                          <a:solidFill>
                            <a:srgbClr val="FF0000"/>
                          </a:solidFill>
                        </a:rPr>
                        <a:t>0.709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2958924"/>
                  </a:ext>
                </a:extLst>
              </a:tr>
            </a:tbl>
          </a:graphicData>
        </a:graphic>
      </p:graphicFrame>
    </p:spTree>
    <p:extLst>
      <p:ext uri="{BB962C8B-B14F-4D97-AF65-F5344CB8AC3E}">
        <p14:creationId xmlns:p14="http://schemas.microsoft.com/office/powerpoint/2010/main" val="12322782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035D-78C8-53A3-78C1-07B4686D8403}"/>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định</a:t>
            </a:r>
            <a:r>
              <a:rPr lang="en-US" dirty="0"/>
              <a:t> </a:t>
            </a:r>
            <a:r>
              <a:rPr lang="en-US" dirty="0" err="1"/>
              <a:t>lượng</a:t>
            </a:r>
            <a:endParaRPr lang="en-US" dirty="0"/>
          </a:p>
        </p:txBody>
      </p:sp>
      <p:sp>
        <p:nvSpPr>
          <p:cNvPr id="3" name="Content Placeholder 2">
            <a:extLst>
              <a:ext uri="{FF2B5EF4-FFF2-40B4-BE49-F238E27FC236}">
                <a16:creationId xmlns:a16="http://schemas.microsoft.com/office/drawing/2014/main" id="{CBCE1CFF-CDE7-2E9D-CFDC-C74DC62ECBA9}"/>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cho</a:t>
            </a:r>
            <a:r>
              <a:rPr lang="en-US" dirty="0"/>
              <a:t> </a:t>
            </a:r>
            <a:r>
              <a:rPr lang="en-US" dirty="0" err="1"/>
              <a:t>thấy</a:t>
            </a:r>
            <a:r>
              <a:rPr lang="en-US" dirty="0"/>
              <a:t> IP–Adapter </a:t>
            </a:r>
            <a:r>
              <a:rPr lang="en-US" dirty="0" err="1"/>
              <a:t>gốc</a:t>
            </a:r>
            <a:r>
              <a:rPr lang="en-US" dirty="0"/>
              <a:t> </a:t>
            </a:r>
            <a:r>
              <a:rPr lang="en-US" dirty="0" err="1"/>
              <a:t>đạt</a:t>
            </a:r>
            <a:r>
              <a:rPr lang="en-US" dirty="0"/>
              <a:t> </a:t>
            </a:r>
            <a:r>
              <a:rPr lang="en-US" dirty="0" err="1"/>
              <a:t>hiệu</a:t>
            </a:r>
            <a:r>
              <a:rPr lang="en-US" dirty="0"/>
              <a:t> </a:t>
            </a:r>
            <a:r>
              <a:rPr lang="en-US" dirty="0" err="1"/>
              <a:t>năng</a:t>
            </a:r>
            <a:r>
              <a:rPr lang="en-US" dirty="0"/>
              <a:t> </a:t>
            </a:r>
            <a:r>
              <a:rPr lang="en-US" dirty="0" err="1"/>
              <a:t>cao</a:t>
            </a:r>
            <a:r>
              <a:rPr lang="en-US" dirty="0"/>
              <a:t> </a:t>
            </a:r>
            <a:r>
              <a:rPr lang="en-US" dirty="0" err="1"/>
              <a:t>nhất</a:t>
            </a:r>
            <a:r>
              <a:rPr lang="en-US" dirty="0"/>
              <a:t> </a:t>
            </a:r>
            <a:r>
              <a:rPr lang="en-US" dirty="0" err="1"/>
              <a:t>trên</a:t>
            </a:r>
            <a:r>
              <a:rPr lang="en-US" dirty="0"/>
              <a:t> </a:t>
            </a:r>
            <a:r>
              <a:rPr lang="en-US" dirty="0" err="1"/>
              <a:t>cả</a:t>
            </a:r>
            <a:r>
              <a:rPr lang="en-US" dirty="0"/>
              <a:t> </a:t>
            </a:r>
            <a:r>
              <a:rPr lang="en-US" dirty="0" err="1"/>
              <a:t>hai</a:t>
            </a:r>
            <a:r>
              <a:rPr lang="en-US" dirty="0"/>
              <a:t> </a:t>
            </a:r>
            <a:r>
              <a:rPr lang="en-US" dirty="0" err="1"/>
              <a:t>độ</a:t>
            </a:r>
            <a:r>
              <a:rPr lang="en-US" dirty="0"/>
              <a:t> </a:t>
            </a:r>
            <a:r>
              <a:rPr lang="en-US" dirty="0" err="1"/>
              <a:t>đo</a:t>
            </a:r>
            <a:r>
              <a:rPr lang="en-US" dirty="0"/>
              <a:t> CLIP–T </a:t>
            </a:r>
            <a:r>
              <a:rPr lang="en-US" dirty="0" err="1"/>
              <a:t>và</a:t>
            </a:r>
            <a:r>
              <a:rPr lang="en-US" dirty="0"/>
              <a:t> CLIP–I, </a:t>
            </a:r>
            <a:r>
              <a:rPr lang="en-US" dirty="0" err="1"/>
              <a:t>phản</a:t>
            </a:r>
            <a:r>
              <a:rPr lang="en-US" dirty="0"/>
              <a:t> </a:t>
            </a:r>
            <a:r>
              <a:rPr lang="en-US" dirty="0" err="1"/>
              <a:t>ánh</a:t>
            </a:r>
            <a:r>
              <a:rPr lang="en-US" dirty="0"/>
              <a:t> </a:t>
            </a:r>
            <a:r>
              <a:rPr lang="en-US" dirty="0" err="1"/>
              <a:t>khả</a:t>
            </a:r>
            <a:r>
              <a:rPr lang="en-US" dirty="0"/>
              <a:t> </a:t>
            </a:r>
            <a:r>
              <a:rPr lang="en-US" dirty="0" err="1"/>
              <a:t>năng</a:t>
            </a:r>
            <a:r>
              <a:rPr lang="en-US" dirty="0"/>
              <a:t> </a:t>
            </a:r>
            <a:r>
              <a:rPr lang="en-US" dirty="0" err="1"/>
              <a:t>duy</a:t>
            </a:r>
            <a:r>
              <a:rPr lang="en-US" dirty="0"/>
              <a:t> </a:t>
            </a:r>
            <a:r>
              <a:rPr lang="en-US" dirty="0" err="1"/>
              <a:t>trì</a:t>
            </a:r>
            <a:r>
              <a:rPr lang="en-US" dirty="0"/>
              <a:t> </a:t>
            </a:r>
            <a:r>
              <a:rPr lang="en-US" dirty="0" err="1"/>
              <a:t>đồng</a:t>
            </a:r>
            <a:r>
              <a:rPr lang="en-US" dirty="0"/>
              <a:t> </a:t>
            </a:r>
            <a:r>
              <a:rPr lang="en-US" dirty="0" err="1"/>
              <a:t>thời</a:t>
            </a:r>
            <a:r>
              <a:rPr lang="en-US" dirty="0"/>
              <a:t> </a:t>
            </a:r>
            <a:r>
              <a:rPr lang="en-US" dirty="0" err="1"/>
              <a:t>thông</a:t>
            </a:r>
            <a:r>
              <a:rPr lang="en-US" dirty="0"/>
              <a:t> tin </a:t>
            </a:r>
            <a:r>
              <a:rPr lang="en-US" dirty="0" err="1"/>
              <a:t>văn</a:t>
            </a:r>
            <a:r>
              <a:rPr lang="en-US" dirty="0"/>
              <a:t> </a:t>
            </a:r>
            <a:r>
              <a:rPr lang="en-US" dirty="0" err="1"/>
              <a:t>bản</a:t>
            </a:r>
            <a:r>
              <a:rPr lang="en-US" dirty="0"/>
              <a:t> </a:t>
            </a:r>
            <a:r>
              <a:rPr lang="en-US" dirty="0" err="1"/>
              <a:t>và</a:t>
            </a:r>
            <a:r>
              <a:rPr lang="en-US" dirty="0"/>
              <a:t> </a:t>
            </a:r>
            <a:r>
              <a:rPr lang="en-US" dirty="0" err="1"/>
              <a:t>đặc</a:t>
            </a:r>
            <a:r>
              <a:rPr lang="en-US" dirty="0"/>
              <a:t> </a:t>
            </a:r>
            <a:r>
              <a:rPr lang="en-US" dirty="0" err="1"/>
              <a:t>trưng</a:t>
            </a:r>
            <a:r>
              <a:rPr lang="en-US" dirty="0"/>
              <a:t> </a:t>
            </a:r>
            <a:r>
              <a:rPr lang="en-US" dirty="0" err="1"/>
              <a:t>hình</a:t>
            </a:r>
            <a:r>
              <a:rPr lang="en-US" dirty="0"/>
              <a:t> </a:t>
            </a:r>
            <a:r>
              <a:rPr lang="en-US" dirty="0" err="1"/>
              <a:t>ảnh</a:t>
            </a:r>
            <a:r>
              <a:rPr lang="en-US" dirty="0"/>
              <a:t> </a:t>
            </a:r>
            <a:r>
              <a:rPr lang="en-US" dirty="0" err="1"/>
              <a:t>tốt</a:t>
            </a:r>
            <a:r>
              <a:rPr lang="en-US" dirty="0"/>
              <a:t> </a:t>
            </a:r>
            <a:r>
              <a:rPr lang="en-US" dirty="0" err="1"/>
              <a:t>nhất</a:t>
            </a:r>
            <a:r>
              <a:rPr lang="en-US" dirty="0"/>
              <a:t>. </a:t>
            </a:r>
          </a:p>
          <a:p>
            <a:r>
              <a:rPr lang="en-US" dirty="0" err="1">
                <a:solidFill>
                  <a:srgbClr val="FF0000"/>
                </a:solidFill>
              </a:rPr>
              <a:t>Biến</a:t>
            </a:r>
            <a:r>
              <a:rPr lang="en-US" dirty="0">
                <a:solidFill>
                  <a:srgbClr val="FF0000"/>
                </a:solidFill>
              </a:rPr>
              <a:t> </a:t>
            </a:r>
            <a:r>
              <a:rPr lang="en-US" dirty="0" err="1">
                <a:solidFill>
                  <a:srgbClr val="FF0000"/>
                </a:solidFill>
              </a:rPr>
              <a:t>thể</a:t>
            </a:r>
            <a:r>
              <a:rPr lang="en-US" dirty="0">
                <a:solidFill>
                  <a:srgbClr val="FF0000"/>
                </a:solidFill>
              </a:rPr>
              <a:t> IP–Adapter </a:t>
            </a:r>
            <a:r>
              <a:rPr lang="en-US" dirty="0" err="1">
                <a:solidFill>
                  <a:srgbClr val="FF0000"/>
                </a:solidFill>
              </a:rPr>
              <a:t>LoRA</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thấy</a:t>
            </a:r>
            <a:r>
              <a:rPr lang="en-US" dirty="0">
                <a:solidFill>
                  <a:srgbClr val="FF0000"/>
                </a:solidFill>
              </a:rPr>
              <a:t> </a:t>
            </a:r>
            <a:r>
              <a:rPr lang="en-US" dirty="0" err="1">
                <a:solidFill>
                  <a:srgbClr val="FF0000"/>
                </a:solidFill>
              </a:rPr>
              <a:t>mức</a:t>
            </a:r>
            <a:r>
              <a:rPr lang="en-US" dirty="0">
                <a:solidFill>
                  <a:srgbClr val="FF0000"/>
                </a:solidFill>
              </a:rPr>
              <a:t> </a:t>
            </a:r>
            <a:r>
              <a:rPr lang="en-US" dirty="0" err="1">
                <a:solidFill>
                  <a:srgbClr val="FF0000"/>
                </a:solidFill>
              </a:rPr>
              <a:t>cân</a:t>
            </a:r>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tốt</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giữa</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nhẹ</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hiệu</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tham</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đáng</a:t>
            </a:r>
            <a:r>
              <a:rPr lang="en-US" dirty="0">
                <a:solidFill>
                  <a:srgbClr val="FF0000"/>
                </a:solidFill>
              </a:rPr>
              <a:t> </a:t>
            </a:r>
            <a:r>
              <a:rPr lang="en-US" dirty="0" err="1">
                <a:solidFill>
                  <a:srgbClr val="FF0000"/>
                </a:solidFill>
              </a:rPr>
              <a:t>kể</a:t>
            </a:r>
            <a:r>
              <a:rPr lang="en-US" dirty="0">
                <a:solidFill>
                  <a:srgbClr val="FF0000"/>
                </a:solidFill>
              </a:rPr>
              <a:t> so </a:t>
            </a:r>
            <a:r>
              <a:rPr lang="en-US" dirty="0" err="1">
                <a:solidFill>
                  <a:srgbClr val="FF0000"/>
                </a:solidFill>
              </a:rPr>
              <a:t>với</a:t>
            </a:r>
            <a:r>
              <a:rPr lang="en-US" dirty="0">
                <a:solidFill>
                  <a:srgbClr val="FF0000"/>
                </a:solidFill>
              </a:rPr>
              <a:t> </a:t>
            </a:r>
            <a:r>
              <a:rPr lang="en-US" dirty="0" err="1">
                <a:solidFill>
                  <a:srgbClr val="FF0000"/>
                </a:solidFill>
              </a:rPr>
              <a:t>bản</a:t>
            </a:r>
            <a:r>
              <a:rPr lang="en-US" dirty="0">
                <a:solidFill>
                  <a:srgbClr val="FF0000"/>
                </a:solidFill>
              </a:rPr>
              <a:t> </a:t>
            </a:r>
            <a:r>
              <a:rPr lang="en-US" dirty="0" err="1">
                <a:solidFill>
                  <a:srgbClr val="FF0000"/>
                </a:solidFill>
              </a:rPr>
              <a:t>gốc</a:t>
            </a:r>
            <a:r>
              <a:rPr lang="en-US" dirty="0">
                <a:solidFill>
                  <a:srgbClr val="FF0000"/>
                </a:solidFill>
              </a:rPr>
              <a:t> </a:t>
            </a:r>
            <a:r>
              <a:rPr lang="en-US" dirty="0" err="1">
                <a:solidFill>
                  <a:srgbClr val="FF0000"/>
                </a:solidFill>
              </a:rPr>
              <a:t>nhưng</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đo</a:t>
            </a:r>
            <a:r>
              <a:rPr lang="en-US" dirty="0">
                <a:solidFill>
                  <a:srgbClr val="FF0000"/>
                </a:solidFill>
              </a:rPr>
              <a:t> CLIP </a:t>
            </a:r>
            <a:r>
              <a:rPr lang="en-US" dirty="0" err="1">
                <a:solidFill>
                  <a:srgbClr val="FF0000"/>
                </a:solidFill>
              </a:rPr>
              <a:t>chỉ</a:t>
            </a:r>
            <a:r>
              <a:rPr lang="en-US" dirty="0">
                <a:solidFill>
                  <a:srgbClr val="FF0000"/>
                </a:solidFill>
              </a:rPr>
              <a:t> </a:t>
            </a:r>
            <a:r>
              <a:rPr lang="en-US" dirty="0" err="1">
                <a:solidFill>
                  <a:srgbClr val="FF0000"/>
                </a:solidFill>
              </a:rPr>
              <a:t>suy</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rất</a:t>
            </a:r>
            <a:r>
              <a:rPr lang="en-US" dirty="0">
                <a:solidFill>
                  <a:srgbClr val="FF0000"/>
                </a:solidFill>
              </a:rPr>
              <a:t> </a:t>
            </a:r>
            <a:r>
              <a:rPr lang="en-US" dirty="0" err="1">
                <a:solidFill>
                  <a:srgbClr val="FF0000"/>
                </a:solidFill>
              </a:rPr>
              <a:t>nhỏ</a:t>
            </a:r>
            <a:r>
              <a:rPr lang="en-US" dirty="0">
                <a:solidFill>
                  <a:srgbClr val="FF0000"/>
                </a:solidFill>
              </a:rPr>
              <a:t>. </a:t>
            </a:r>
          </a:p>
          <a:p>
            <a:r>
              <a:rPr lang="en-US" dirty="0" err="1"/>
              <a:t>Ngược</a:t>
            </a:r>
            <a:r>
              <a:rPr lang="en-US" dirty="0"/>
              <a:t> </a:t>
            </a:r>
            <a:r>
              <a:rPr lang="en-US" dirty="0" err="1"/>
              <a:t>lại</a:t>
            </a:r>
            <a:r>
              <a:rPr lang="en-US" dirty="0"/>
              <a:t>, </a:t>
            </a:r>
            <a:r>
              <a:rPr lang="en-US" dirty="0" err="1"/>
              <a:t>các</a:t>
            </a:r>
            <a:r>
              <a:rPr lang="en-US" dirty="0"/>
              <a:t> </a:t>
            </a:r>
            <a:r>
              <a:rPr lang="en-US" dirty="0" err="1"/>
              <a:t>biến</a:t>
            </a:r>
            <a:r>
              <a:rPr lang="en-US" dirty="0"/>
              <a:t> </a:t>
            </a:r>
            <a:r>
              <a:rPr lang="en-US" dirty="0" err="1"/>
              <a:t>thể</a:t>
            </a:r>
            <a:r>
              <a:rPr lang="en-US" dirty="0"/>
              <a:t> </a:t>
            </a:r>
            <a:r>
              <a:rPr lang="en-US" dirty="0" err="1"/>
              <a:t>tích</a:t>
            </a:r>
            <a:r>
              <a:rPr lang="en-US" dirty="0"/>
              <a:t> </a:t>
            </a:r>
            <a:r>
              <a:rPr lang="en-US" dirty="0" err="1"/>
              <a:t>hợp</a:t>
            </a:r>
            <a:r>
              <a:rPr lang="en-US" dirty="0"/>
              <a:t> MLP (IP–Adapter MLP </a:t>
            </a:r>
            <a:r>
              <a:rPr lang="en-US" dirty="0" err="1"/>
              <a:t>và</a:t>
            </a:r>
            <a:r>
              <a:rPr lang="en-US" dirty="0"/>
              <a:t> </a:t>
            </a:r>
            <a:r>
              <a:rPr lang="en-US" dirty="0" err="1"/>
              <a:t>MLP_LoRA</a:t>
            </a:r>
            <a:r>
              <a:rPr lang="en-US" dirty="0"/>
              <a:t>) </a:t>
            </a:r>
            <a:r>
              <a:rPr lang="en-US" dirty="0" err="1"/>
              <a:t>có</a:t>
            </a:r>
            <a:r>
              <a:rPr lang="en-US" dirty="0"/>
              <a:t> xu </a:t>
            </a:r>
            <a:r>
              <a:rPr lang="en-US" dirty="0" err="1"/>
              <a:t>hướng</a:t>
            </a:r>
            <a:r>
              <a:rPr lang="en-US" dirty="0"/>
              <a:t> </a:t>
            </a:r>
            <a:r>
              <a:rPr lang="en-US" dirty="0" err="1"/>
              <a:t>làm</a:t>
            </a:r>
            <a:r>
              <a:rPr lang="en-US" dirty="0"/>
              <a:t> </a:t>
            </a:r>
            <a:r>
              <a:rPr lang="en-US" dirty="0" err="1"/>
              <a:t>suy</a:t>
            </a:r>
            <a:r>
              <a:rPr lang="en-US" dirty="0"/>
              <a:t> </a:t>
            </a:r>
            <a:r>
              <a:rPr lang="en-US" dirty="0" err="1"/>
              <a:t>giảm</a:t>
            </a:r>
            <a:r>
              <a:rPr lang="en-US" dirty="0"/>
              <a:t> </a:t>
            </a:r>
            <a:r>
              <a:rPr lang="en-US" dirty="0" err="1"/>
              <a:t>hiệu</a:t>
            </a:r>
            <a:r>
              <a:rPr lang="en-US" dirty="0"/>
              <a:t> </a:t>
            </a:r>
            <a:r>
              <a:rPr lang="en-US" dirty="0" err="1"/>
              <a:t>năng</a:t>
            </a:r>
            <a:endParaRPr lang="en-US" dirty="0"/>
          </a:p>
        </p:txBody>
      </p:sp>
    </p:spTree>
    <p:extLst>
      <p:ext uri="{BB962C8B-B14F-4D97-AF65-F5344CB8AC3E}">
        <p14:creationId xmlns:p14="http://schemas.microsoft.com/office/powerpoint/2010/main" val="30844540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082A-2BD4-7968-12C2-AACE2FDC67E9}"/>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định</a:t>
            </a:r>
            <a:r>
              <a:rPr lang="en-US" dirty="0"/>
              <a:t> </a:t>
            </a:r>
            <a:r>
              <a:rPr lang="en-US" dirty="0" err="1"/>
              <a:t>tính</a:t>
            </a:r>
            <a:endParaRPr lang="en-US" dirty="0"/>
          </a:p>
        </p:txBody>
      </p:sp>
      <p:pic>
        <p:nvPicPr>
          <p:cNvPr id="14" name="Content Placeholder 13">
            <a:extLst>
              <a:ext uri="{FF2B5EF4-FFF2-40B4-BE49-F238E27FC236}">
                <a16:creationId xmlns:a16="http://schemas.microsoft.com/office/drawing/2014/main" id="{8E8EE86E-D683-F3F1-30F8-A3DE822B9A07}"/>
              </a:ext>
            </a:extLst>
          </p:cNvPr>
          <p:cNvPicPr>
            <a:picLocks noGrp="1" noChangeAspect="1"/>
          </p:cNvPicPr>
          <p:nvPr>
            <p:ph idx="1"/>
          </p:nvPr>
        </p:nvPicPr>
        <p:blipFill>
          <a:blip r:embed="rId2"/>
          <a:stretch>
            <a:fillRect/>
          </a:stretch>
        </p:blipFill>
        <p:spPr bwMode="auto">
          <a:xfrm>
            <a:off x="4029261" y="1600200"/>
            <a:ext cx="413347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a:extLst>
              <a:ext uri="{FF2B5EF4-FFF2-40B4-BE49-F238E27FC236}">
                <a16:creationId xmlns:a16="http://schemas.microsoft.com/office/drawing/2014/main" id="{712BA120-B9CC-C106-28CE-9824B89430BD}"/>
              </a:ext>
            </a:extLst>
          </p:cNvPr>
          <p:cNvPicPr>
            <a:picLocks noGrp="1" noChangeAspect="1"/>
          </p:cNvPicPr>
          <p:nvPr>
            <p:ph idx="4294967295"/>
          </p:nvPr>
        </p:nvPicPr>
        <p:blipFill>
          <a:blip r:embed="rId2"/>
          <a:stretch>
            <a:fillRect/>
          </a:stretch>
        </p:blipFill>
        <p:spPr bwMode="auto">
          <a:xfrm>
            <a:off x="4029261" y="1600200"/>
            <a:ext cx="413347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47670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ECD1C-B5E7-FA9E-02FB-661723EC3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D070B-7EF5-309C-8244-E4D4EDC70222}"/>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định</a:t>
            </a:r>
            <a:r>
              <a:rPr lang="en-US" dirty="0"/>
              <a:t> </a:t>
            </a:r>
            <a:r>
              <a:rPr lang="en-US" dirty="0" err="1"/>
              <a:t>tính</a:t>
            </a:r>
            <a:endParaRPr lang="en-US" dirty="0"/>
          </a:p>
        </p:txBody>
      </p:sp>
      <p:pic>
        <p:nvPicPr>
          <p:cNvPr id="12" name="Content Placeholder 11">
            <a:extLst>
              <a:ext uri="{FF2B5EF4-FFF2-40B4-BE49-F238E27FC236}">
                <a16:creationId xmlns:a16="http://schemas.microsoft.com/office/drawing/2014/main" id="{7996720D-6338-91D1-EDC9-A8D3E981D487}"/>
              </a:ext>
            </a:extLst>
          </p:cNvPr>
          <p:cNvPicPr>
            <a:picLocks noGrp="1" noChangeAspect="1"/>
          </p:cNvPicPr>
          <p:nvPr>
            <p:ph idx="1"/>
          </p:nvPr>
        </p:nvPicPr>
        <p:blipFill>
          <a:blip r:embed="rId2"/>
          <a:stretch>
            <a:fillRect/>
          </a:stretch>
        </p:blipFill>
        <p:spPr bwMode="auto">
          <a:xfrm>
            <a:off x="3816097" y="1600200"/>
            <a:ext cx="455980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5759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6C34-DF9F-215F-3CA5-E22941DD7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CD125-01E4-0AD1-A751-8039955740F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định</a:t>
            </a:r>
            <a:r>
              <a:rPr lang="en-US" dirty="0"/>
              <a:t> </a:t>
            </a:r>
            <a:r>
              <a:rPr lang="en-US" dirty="0" err="1"/>
              <a:t>tính</a:t>
            </a:r>
            <a:endParaRPr lang="en-US" dirty="0"/>
          </a:p>
        </p:txBody>
      </p:sp>
      <p:pic>
        <p:nvPicPr>
          <p:cNvPr id="5" name="Content Placeholder 4" descr="A collage of a person and a dog&#10;&#10;AI-generated content may be incorrect.">
            <a:extLst>
              <a:ext uri="{FF2B5EF4-FFF2-40B4-BE49-F238E27FC236}">
                <a16:creationId xmlns:a16="http://schemas.microsoft.com/office/drawing/2014/main" id="{FC6684CF-C8CE-108E-1E3C-C2B73A6A66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9575" y="1600200"/>
            <a:ext cx="4552849" cy="4525963"/>
          </a:xfrm>
        </p:spPr>
      </p:pic>
    </p:spTree>
    <p:extLst>
      <p:ext uri="{BB962C8B-B14F-4D97-AF65-F5344CB8AC3E}">
        <p14:creationId xmlns:p14="http://schemas.microsoft.com/office/powerpoint/2010/main" val="59940411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28E4A-983C-18D6-DD32-9FD904980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146CE-97A3-615F-1B6E-AA4FDB640BAE}"/>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35B4EEA1-C250-9E78-0C55-62CD042C713A}"/>
              </a:ext>
            </a:extLst>
          </p:cNvPr>
          <p:cNvSpPr>
            <a:spLocks noGrp="1"/>
          </p:cNvSpPr>
          <p:nvPr>
            <p:ph idx="1"/>
          </p:nvPr>
        </p:nvSpPr>
        <p:spPr/>
        <p:txBody>
          <a:bodyPr/>
          <a:lstStyle/>
          <a:p>
            <a:pPr marL="514350" indent="-514350">
              <a:buFont typeface="+mj-lt"/>
              <a:buAutoNum type="arabicPeriod"/>
            </a:pPr>
            <a:r>
              <a:rPr lang="en-US" err="1"/>
              <a:t>Giới</a:t>
            </a:r>
            <a:r>
              <a:rPr lang="en-US"/>
              <a:t> </a:t>
            </a:r>
            <a:r>
              <a:rPr lang="en-US" err="1"/>
              <a:t>thiệu</a:t>
            </a:r>
            <a:endParaRPr lang="en-US"/>
          </a:p>
          <a:p>
            <a:pPr marL="514350" indent="-514350">
              <a:buFont typeface="+mj-lt"/>
              <a:buAutoNum type="arabicPeriod"/>
            </a:pPr>
            <a:r>
              <a:rPr lang="en-US">
                <a:solidFill>
                  <a:srgbClr val="FF0000"/>
                </a:solidFill>
              </a:rPr>
              <a:t>Dataset </a:t>
            </a:r>
          </a:p>
          <a:p>
            <a:pPr marL="514350" indent="-514350">
              <a:buFont typeface="+mj-lt"/>
              <a:buAutoNum type="arabicPeriod"/>
            </a:pPr>
            <a:r>
              <a:rPr lang="en-US"/>
              <a:t>Phương </a:t>
            </a:r>
            <a:r>
              <a:rPr lang="en-US" err="1"/>
              <a:t>pháp</a:t>
            </a:r>
            <a:endParaRPr lang="en-US"/>
          </a:p>
          <a:p>
            <a:pPr marL="514350" indent="-514350">
              <a:buFont typeface="+mj-lt"/>
              <a:buAutoNum type="arabicPeriod"/>
            </a:pPr>
            <a:r>
              <a:rPr lang="en-US" err="1">
                <a:solidFill>
                  <a:srgbClr val="FF0000"/>
                </a:solidFill>
              </a:rPr>
              <a:t>Kết</a:t>
            </a:r>
            <a:r>
              <a:rPr lang="en-US">
                <a:solidFill>
                  <a:srgbClr val="FF0000"/>
                </a:solidFill>
              </a:rPr>
              <a:t> </a:t>
            </a:r>
            <a:r>
              <a:rPr lang="en-US" err="1">
                <a:solidFill>
                  <a:srgbClr val="FF0000"/>
                </a:solidFill>
              </a:rPr>
              <a:t>quả</a:t>
            </a:r>
            <a:endParaRPr lang="en-US">
              <a:solidFill>
                <a:srgbClr val="FF0000"/>
              </a:solidFill>
            </a:endParaRPr>
          </a:p>
          <a:p>
            <a:pPr marL="514350" indent="-514350">
              <a:buFont typeface="+mj-lt"/>
              <a:buAutoNum type="arabicPeriod"/>
            </a:pPr>
            <a:r>
              <a:rPr lang="en-US">
                <a:solidFill>
                  <a:schemeClr val="tx1"/>
                </a:solidFill>
                <a:highlight>
                  <a:srgbClr val="00FFFF"/>
                </a:highlight>
              </a:rPr>
              <a:t>Demo</a:t>
            </a:r>
          </a:p>
        </p:txBody>
      </p:sp>
    </p:spTree>
    <p:extLst>
      <p:ext uri="{BB962C8B-B14F-4D97-AF65-F5344CB8AC3E}">
        <p14:creationId xmlns:p14="http://schemas.microsoft.com/office/powerpoint/2010/main" val="240451411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F0B3E-EB64-8C9C-C4C4-9680528D49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1CD461-59F8-D17B-4329-A143124C6947}"/>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0BD9C9AC-479E-C9B7-1F4B-805C19FEDD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63152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469574-4951-54B9-FA72-BE97E7E601E1}"/>
              </a:ext>
            </a:extLst>
          </p:cNvPr>
          <p:cNvSpPr>
            <a:spLocks noGrp="1"/>
          </p:cNvSpPr>
          <p:nvPr>
            <p:ph type="title"/>
          </p:nvPr>
        </p:nvSpPr>
        <p:spPr/>
        <p:txBody>
          <a:bodyPr/>
          <a:lstStyle/>
          <a:p>
            <a:r>
              <a:rPr lang="en-US"/>
              <a:t>Demo</a:t>
            </a:r>
          </a:p>
        </p:txBody>
      </p:sp>
      <p:sp>
        <p:nvSpPr>
          <p:cNvPr id="8" name="Content Placeholder 7">
            <a:extLst>
              <a:ext uri="{FF2B5EF4-FFF2-40B4-BE49-F238E27FC236}">
                <a16:creationId xmlns:a16="http://schemas.microsoft.com/office/drawing/2014/main" id="{B3010FAE-0DE0-AD1E-1FE2-EA76EC4C5D6A}"/>
              </a:ext>
            </a:extLst>
          </p:cNvPr>
          <p:cNvSpPr>
            <a:spLocks noGrp="1"/>
          </p:cNvSpPr>
          <p:nvPr>
            <p:ph idx="1"/>
          </p:nvPr>
        </p:nvSpPr>
        <p:spPr/>
        <p:txBody>
          <a:bodyPr/>
          <a:lstStyle/>
          <a:p>
            <a:r>
              <a:rPr lang="en-US"/>
              <a:t>Link project: </a:t>
            </a:r>
            <a:r>
              <a:rPr lang="en-US">
                <a:solidFill>
                  <a:schemeClr val="accent1">
                    <a:lumMod val="50000"/>
                  </a:schemeClr>
                </a:solidFill>
                <a:hlinkClick r:id="rId2">
                  <a:extLst>
                    <a:ext uri="{A12FA001-AC4F-418D-AE19-62706E023703}">
                      <ahyp:hlinkClr xmlns:ahyp="http://schemas.microsoft.com/office/drawing/2018/hyperlinkcolor" val="tx"/>
                    </a:ext>
                  </a:extLst>
                </a:hlinkClick>
              </a:rPr>
              <a:t>here</a:t>
            </a:r>
            <a:r>
              <a:rPr lang="en-US"/>
              <a:t>.</a:t>
            </a:r>
          </a:p>
          <a:p>
            <a:endParaRPr lang="en-US"/>
          </a:p>
        </p:txBody>
      </p:sp>
    </p:spTree>
    <p:extLst>
      <p:ext uri="{BB962C8B-B14F-4D97-AF65-F5344CB8AC3E}">
        <p14:creationId xmlns:p14="http://schemas.microsoft.com/office/powerpoint/2010/main" val="18470724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Giới</a:t>
            </a:r>
            <a:r>
              <a:rPr lang="en-US"/>
              <a:t> </a:t>
            </a:r>
            <a:r>
              <a:rPr lang="en-US" err="1"/>
              <a:t>thiệu</a:t>
            </a:r>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9800188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0F37D-4397-97D7-8D2E-177B5A998D8E}"/>
              </a:ext>
            </a:extLst>
          </p:cNvPr>
          <p:cNvSpPr>
            <a:spLocks noGrp="1"/>
          </p:cNvSpPr>
          <p:nvPr>
            <p:ph type="title"/>
          </p:nvPr>
        </p:nvSpPr>
        <p:spPr/>
        <p:txBody>
          <a:bodyPr/>
          <a:lstStyle/>
          <a:p>
            <a:r>
              <a:rPr lang="en-US"/>
              <a:t>Reference</a:t>
            </a:r>
          </a:p>
        </p:txBody>
      </p:sp>
      <p:sp>
        <p:nvSpPr>
          <p:cNvPr id="5" name="Content Placeholder 4">
            <a:extLst>
              <a:ext uri="{FF2B5EF4-FFF2-40B4-BE49-F238E27FC236}">
                <a16:creationId xmlns:a16="http://schemas.microsoft.com/office/drawing/2014/main" id="{91BA4D59-1F2D-B9C2-E83E-D9269CDA7744}"/>
              </a:ext>
            </a:extLst>
          </p:cNvPr>
          <p:cNvSpPr>
            <a:spLocks noGrp="1"/>
          </p:cNvSpPr>
          <p:nvPr>
            <p:ph idx="1"/>
          </p:nvPr>
        </p:nvSpPr>
        <p:spPr/>
        <p:txBody>
          <a:bodyPr/>
          <a:lstStyle/>
          <a:p>
            <a:pPr marL="514350" indent="-514350">
              <a:buFont typeface="+mj-lt"/>
              <a:buAutoNum type="arabicPeriod"/>
            </a:pPr>
            <a:r>
              <a:rPr lang="en-US" sz="2400"/>
              <a:t>Ye, H., Zhang, J., Liu, S., Han, X., &amp; Yang, W. (2023). Ip-adapter: Text compatible image prompt adapter for text-to-image diffusion models. </a:t>
            </a:r>
            <a:r>
              <a:rPr lang="en-US" sz="2400" err="1"/>
              <a:t>arXiv</a:t>
            </a:r>
            <a:r>
              <a:rPr lang="en-US" sz="2400"/>
              <a:t> preprint arXiv:2308.06721 (</a:t>
            </a:r>
            <a:r>
              <a:rPr lang="en-US" sz="2400">
                <a:solidFill>
                  <a:schemeClr val="accent1">
                    <a:lumMod val="50000"/>
                  </a:schemeClr>
                </a:solidFill>
                <a:hlinkClick r:id="rId2">
                  <a:extLst>
                    <a:ext uri="{A12FA001-AC4F-418D-AE19-62706E023703}">
                      <ahyp:hlinkClr xmlns:ahyp="http://schemas.microsoft.com/office/drawing/2018/hyperlinkcolor" val="tx"/>
                    </a:ext>
                  </a:extLst>
                </a:hlinkClick>
              </a:rPr>
              <a:t>IP-Adapter</a:t>
            </a:r>
            <a:r>
              <a:rPr lang="en-US" sz="2400"/>
              <a:t>).</a:t>
            </a:r>
          </a:p>
          <a:p>
            <a:pPr marL="514350" indent="-514350">
              <a:buFont typeface="+mj-lt"/>
              <a:buAutoNum type="arabicPeriod"/>
            </a:pPr>
            <a:r>
              <a:rPr lang="en-US" sz="2400">
                <a:solidFill>
                  <a:srgbClr val="FF0000"/>
                </a:solidFill>
              </a:rPr>
              <a:t>Zhao, S., Chen, D., Chen, Y.-C., Bao, J., Hao, S., Yuan, L., &amp; Wong, K.-Y. K. (2023). Uni-ControlNet: All-in-one control to text-to-image diffusion models. Advances in Neural Information Processing Systems, 36, 11127–11150</a:t>
            </a:r>
            <a:r>
              <a:rPr lang="en-US" sz="2400"/>
              <a:t> </a:t>
            </a:r>
            <a:r>
              <a:rPr lang="en-US" sz="2400">
                <a:solidFill>
                  <a:srgbClr val="FF0000"/>
                </a:solidFill>
              </a:rPr>
              <a:t>(</a:t>
            </a:r>
            <a:r>
              <a:rPr lang="en-US" sz="2400">
                <a:solidFill>
                  <a:schemeClr val="accent1">
                    <a:lumMod val="50000"/>
                  </a:schemeClr>
                </a:solidFill>
                <a:hlinkClick r:id="rId3">
                  <a:extLst>
                    <a:ext uri="{A12FA001-AC4F-418D-AE19-62706E023703}">
                      <ahyp:hlinkClr xmlns:ahyp="http://schemas.microsoft.com/office/drawing/2018/hyperlinkcolor" val="tx"/>
                    </a:ext>
                  </a:extLst>
                </a:hlinkClick>
              </a:rPr>
              <a:t>Uni-ControlNet</a:t>
            </a:r>
            <a:r>
              <a:rPr lang="en-US" sz="2400">
                <a:solidFill>
                  <a:srgbClr val="FF0000"/>
                </a:solidFill>
              </a:rPr>
              <a:t>)</a:t>
            </a:r>
            <a:r>
              <a:rPr lang="en-US" sz="2400"/>
              <a:t>.</a:t>
            </a:r>
          </a:p>
          <a:p>
            <a:pPr marL="514350" indent="-514350">
              <a:buFont typeface="+mj-lt"/>
              <a:buAutoNum type="arabicPeriod"/>
            </a:pPr>
            <a:r>
              <a:rPr lang="en-US" sz="2400"/>
              <a:t>Sharma, P., Ding, N., Goodman, S., &amp; </a:t>
            </a:r>
            <a:r>
              <a:rPr lang="en-US" sz="2400" err="1"/>
              <a:t>Soricut</a:t>
            </a:r>
            <a:r>
              <a:rPr lang="en-US" sz="2400"/>
              <a:t>, R. (2018). Conceptual Captions: A cleaned, </a:t>
            </a:r>
            <a:r>
              <a:rPr lang="en-US" sz="2400" err="1"/>
              <a:t>hypernymed</a:t>
            </a:r>
            <a:r>
              <a:rPr lang="en-US" sz="2400"/>
              <a:t>, image alt-text dataset for automatic image captioning. In </a:t>
            </a:r>
            <a:r>
              <a:rPr lang="en-US" sz="2400" i="1"/>
              <a:t>Proceedings of ACL</a:t>
            </a:r>
            <a:r>
              <a:rPr lang="en-US" sz="2400"/>
              <a:t> (</a:t>
            </a:r>
            <a:r>
              <a:rPr lang="en-US" sz="2400">
                <a:solidFill>
                  <a:schemeClr val="accent1">
                    <a:lumMod val="50000"/>
                  </a:schemeClr>
                </a:solidFill>
                <a:hlinkClick r:id="rId4">
                  <a:extLst>
                    <a:ext uri="{A12FA001-AC4F-418D-AE19-62706E023703}">
                      <ahyp:hlinkClr xmlns:ahyp="http://schemas.microsoft.com/office/drawing/2018/hyperlinkcolor" val="tx"/>
                    </a:ext>
                  </a:extLst>
                </a:hlinkClick>
              </a:rPr>
              <a:t>CC3M</a:t>
            </a:r>
            <a:r>
              <a:rPr lang="en-US" sz="2400"/>
              <a:t>).</a:t>
            </a:r>
          </a:p>
        </p:txBody>
      </p:sp>
    </p:spTree>
    <p:extLst>
      <p:ext uri="{BB962C8B-B14F-4D97-AF65-F5344CB8AC3E}">
        <p14:creationId xmlns:p14="http://schemas.microsoft.com/office/powerpoint/2010/main" val="34820374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30CF-DFC4-43C1-6307-E37269A9C6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C83301-FF43-80D4-4522-D610267BF5F0}"/>
              </a:ext>
            </a:extLst>
          </p:cNvPr>
          <p:cNvSpPr>
            <a:spLocks noGrp="1"/>
          </p:cNvSpPr>
          <p:nvPr>
            <p:ph type="title"/>
          </p:nvPr>
        </p:nvSpPr>
        <p:spPr/>
        <p:txBody>
          <a:bodyPr/>
          <a:lstStyle/>
          <a:p>
            <a:r>
              <a:rPr lang="en-US"/>
              <a:t>Reference</a:t>
            </a:r>
          </a:p>
        </p:txBody>
      </p:sp>
      <p:sp>
        <p:nvSpPr>
          <p:cNvPr id="5" name="Content Placeholder 4">
            <a:extLst>
              <a:ext uri="{FF2B5EF4-FFF2-40B4-BE49-F238E27FC236}">
                <a16:creationId xmlns:a16="http://schemas.microsoft.com/office/drawing/2014/main" id="{8053EB32-DFF1-B420-345B-592E8056AC4B}"/>
              </a:ext>
            </a:extLst>
          </p:cNvPr>
          <p:cNvSpPr>
            <a:spLocks noGrp="1"/>
          </p:cNvSpPr>
          <p:nvPr>
            <p:ph idx="1"/>
          </p:nvPr>
        </p:nvSpPr>
        <p:spPr/>
        <p:txBody>
          <a:bodyPr/>
          <a:lstStyle/>
          <a:p>
            <a:pPr marL="514350" indent="-514350">
              <a:buFont typeface="+mj-lt"/>
              <a:buAutoNum type="arabicPeriod"/>
            </a:pPr>
            <a:r>
              <a:rPr lang="en-US" sz="2400"/>
              <a:t>Jack Hessel, Ari Holtzman, Maxwell Forbes, Ronan Le Bras, and Yejin Choi. </a:t>
            </a:r>
            <a:r>
              <a:rPr lang="en-US" sz="2400" err="1"/>
              <a:t>Clipscore</a:t>
            </a:r>
            <a:r>
              <a:rPr lang="en-US" sz="2400"/>
              <a:t>: A reference-free evaluation metric for image captioning. </a:t>
            </a:r>
            <a:r>
              <a:rPr lang="en-US" sz="2400" err="1"/>
              <a:t>arXiv</a:t>
            </a:r>
            <a:r>
              <a:rPr lang="en-US" sz="2400"/>
              <a:t> preprint arXiv:2104.08718, 2021.</a:t>
            </a:r>
          </a:p>
        </p:txBody>
      </p:sp>
    </p:spTree>
    <p:extLst>
      <p:ext uri="{BB962C8B-B14F-4D97-AF65-F5344CB8AC3E}">
        <p14:creationId xmlns:p14="http://schemas.microsoft.com/office/powerpoint/2010/main" val="17248521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err="1"/>
              <a:t>Cảm</a:t>
            </a:r>
            <a:r>
              <a:rPr lang="en-US" sz="4000"/>
              <a:t> </a:t>
            </a:r>
            <a:r>
              <a:rPr lang="en-US" sz="4000" err="1"/>
              <a:t>ơn</a:t>
            </a:r>
            <a:r>
              <a:rPr lang="en-US" sz="4000"/>
              <a:t> </a:t>
            </a:r>
            <a:r>
              <a:rPr lang="en-US" sz="4000" err="1"/>
              <a:t>các</a:t>
            </a:r>
            <a:r>
              <a:rPr lang="en-US" sz="4000"/>
              <a:t> </a:t>
            </a:r>
            <a:r>
              <a:rPr lang="en-US" sz="4000" err="1"/>
              <a:t>bạn</a:t>
            </a:r>
            <a:r>
              <a:rPr lang="en-US" sz="4000"/>
              <a:t> </a:t>
            </a:r>
            <a:r>
              <a:rPr lang="en-US" sz="4000" err="1"/>
              <a:t>đã</a:t>
            </a:r>
            <a:r>
              <a:rPr lang="en-US" sz="4000"/>
              <a:t> </a:t>
            </a:r>
            <a:r>
              <a:rPr lang="en-US" sz="4000" err="1"/>
              <a:t>lắng</a:t>
            </a:r>
            <a:r>
              <a:rPr lang="en-US" sz="4000"/>
              <a:t> </a:t>
            </a:r>
            <a:r>
              <a:rPr lang="en-US" sz="4000" err="1"/>
              <a:t>nghe</a:t>
            </a:r>
            <a:br>
              <a:rPr lang="en-US" sz="4000">
                <a:solidFill>
                  <a:srgbClr val="0066FF"/>
                </a:solidFill>
              </a:rPr>
            </a:br>
            <a:r>
              <a:rPr lang="en-US" sz="3200">
                <a:solidFill>
                  <a:srgbClr val="0066FF"/>
                </a:solidFill>
              </a:rPr>
              <a:t>TRƯỜNG ĐẠI HỌC CÔNG NGHỆ THÔNG TIN TP.HCM</a:t>
            </a:r>
            <a:br>
              <a:rPr lang="en-US" sz="3200">
                <a:solidFill>
                  <a:srgbClr val="0066FF"/>
                </a:solidFill>
              </a:rPr>
            </a:br>
            <a:br>
              <a:rPr lang="en-US" sz="3200">
                <a:solidFill>
                  <a:srgbClr val="0066FF"/>
                </a:solidFill>
              </a:rPr>
            </a:br>
            <a:endParaRPr lang="en-US" sz="4000">
              <a:solidFill>
                <a:srgbClr val="0066FF"/>
              </a:solidFill>
            </a:endParaRPr>
          </a:p>
        </p:txBody>
      </p:sp>
    </p:spTree>
    <p:extLst>
      <p:ext uri="{BB962C8B-B14F-4D97-AF65-F5344CB8AC3E}">
        <p14:creationId xmlns:p14="http://schemas.microsoft.com/office/powerpoint/2010/main" val="27292177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Bối</a:t>
            </a:r>
            <a:r>
              <a:rPr lang="en-US"/>
              <a:t> </a:t>
            </a:r>
            <a:r>
              <a:rPr lang="en-US" err="1"/>
              <a:t>cảnh</a:t>
            </a:r>
            <a:endParaRPr lang="en-US"/>
          </a:p>
        </p:txBody>
      </p:sp>
      <p:sp>
        <p:nvSpPr>
          <p:cNvPr id="4" name="Content Placeholder 3">
            <a:extLst>
              <a:ext uri="{FF2B5EF4-FFF2-40B4-BE49-F238E27FC236}">
                <a16:creationId xmlns:a16="http://schemas.microsoft.com/office/drawing/2014/main" id="{0F1C3AAA-0FFC-A8F4-304D-C9A5218FD62F}"/>
              </a:ext>
            </a:extLst>
          </p:cNvPr>
          <p:cNvSpPr>
            <a:spLocks noGrp="1"/>
          </p:cNvSpPr>
          <p:nvPr>
            <p:ph idx="1"/>
          </p:nvPr>
        </p:nvSpPr>
        <p:spPr/>
        <p:txBody>
          <a:bodyPr/>
          <a:lstStyle/>
          <a:p>
            <a:r>
              <a:rPr lang="vi-VN"/>
              <a:t>Hiện nay, Các mô hình khuếch tán sinh ảnh từ văn bản đang rất mạnh, cho phép sinh ảnh chất lượng cao từ text prompt.</a:t>
            </a:r>
            <a:endParaRPr lang="en-US"/>
          </a:p>
          <a:p>
            <a:r>
              <a:rPr lang="vi-VN">
                <a:solidFill>
                  <a:srgbClr val="FF0000"/>
                </a:solidFill>
              </a:rPr>
              <a:t>Tuy nhiên, chỉ dùng text prompt thì khó diễn đạt chính xác ý người dùng, phải “prompt engineering” phức tạp.</a:t>
            </a:r>
            <a:endParaRPr lang="en-US">
              <a:solidFill>
                <a:srgbClr val="FF0000"/>
              </a:solidFill>
            </a:endParaRPr>
          </a:p>
        </p:txBody>
      </p:sp>
    </p:spTree>
    <p:extLst>
      <p:ext uri="{BB962C8B-B14F-4D97-AF65-F5344CB8AC3E}">
        <p14:creationId xmlns:p14="http://schemas.microsoft.com/office/powerpoint/2010/main" val="39831799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2742-3C42-7F84-6381-59893C731834}"/>
              </a:ext>
            </a:extLst>
          </p:cNvPr>
          <p:cNvSpPr>
            <a:spLocks noGrp="1"/>
          </p:cNvSpPr>
          <p:nvPr>
            <p:ph type="title"/>
          </p:nvPr>
        </p:nvSpPr>
        <p:spPr/>
        <p:txBody>
          <a:bodyPr/>
          <a:lstStyle/>
          <a:p>
            <a:r>
              <a:rPr lang="en-US" err="1"/>
              <a:t>Mục</a:t>
            </a:r>
            <a:r>
              <a:rPr lang="en-US"/>
              <a:t> </a:t>
            </a:r>
            <a:r>
              <a:rPr lang="en-US" err="1"/>
              <a:t>tiêu</a:t>
            </a:r>
            <a:endParaRPr lang="en-US"/>
          </a:p>
        </p:txBody>
      </p:sp>
      <p:sp>
        <p:nvSpPr>
          <p:cNvPr id="3" name="Content Placeholder 2">
            <a:extLst>
              <a:ext uri="{FF2B5EF4-FFF2-40B4-BE49-F238E27FC236}">
                <a16:creationId xmlns:a16="http://schemas.microsoft.com/office/drawing/2014/main" id="{5B2E7BD7-489C-950E-60ED-52066AD7EDD3}"/>
              </a:ext>
            </a:extLst>
          </p:cNvPr>
          <p:cNvSpPr>
            <a:spLocks noGrp="1"/>
          </p:cNvSpPr>
          <p:nvPr>
            <p:ph idx="1"/>
          </p:nvPr>
        </p:nvSpPr>
        <p:spPr/>
        <p:txBody>
          <a:bodyPr/>
          <a:lstStyle/>
          <a:p>
            <a:r>
              <a:rPr lang="vi-VN"/>
              <a:t>Xây dựng một bộ điều hợp (adapter) nhẹ giúp các mô hình text-to-image đã huấn luyện nhận thêm image prompt mà không cần sửa hoặc fine-tune lại mô hình gốc.</a:t>
            </a:r>
            <a:endParaRPr lang="en-US"/>
          </a:p>
        </p:txBody>
      </p:sp>
    </p:spTree>
    <p:extLst>
      <p:ext uri="{BB962C8B-B14F-4D97-AF65-F5344CB8AC3E}">
        <p14:creationId xmlns:p14="http://schemas.microsoft.com/office/powerpoint/2010/main" val="9312033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FBBE-0385-3962-9357-FE2A577A8ECC}"/>
              </a:ext>
            </a:extLst>
          </p:cNvPr>
          <p:cNvSpPr>
            <a:spLocks noGrp="1"/>
          </p:cNvSpPr>
          <p:nvPr>
            <p:ph type="title"/>
          </p:nvPr>
        </p:nvSpPr>
        <p:spPr/>
        <p:txBody>
          <a:bodyPr/>
          <a:lstStyle/>
          <a:p>
            <a:r>
              <a:rPr lang="en-US"/>
              <a:t>Ý </a:t>
            </a:r>
            <a:r>
              <a:rPr lang="en-US" err="1"/>
              <a:t>nghĩa</a:t>
            </a:r>
            <a:endParaRPr lang="en-US"/>
          </a:p>
        </p:txBody>
      </p:sp>
      <p:sp>
        <p:nvSpPr>
          <p:cNvPr id="3" name="Content Placeholder 2">
            <a:extLst>
              <a:ext uri="{FF2B5EF4-FFF2-40B4-BE49-F238E27FC236}">
                <a16:creationId xmlns:a16="http://schemas.microsoft.com/office/drawing/2014/main" id="{39CC0069-843D-9987-669D-5193525B93C3}"/>
              </a:ext>
            </a:extLst>
          </p:cNvPr>
          <p:cNvSpPr>
            <a:spLocks noGrp="1"/>
          </p:cNvSpPr>
          <p:nvPr>
            <p:ph idx="1"/>
          </p:nvPr>
        </p:nvSpPr>
        <p:spPr/>
        <p:txBody>
          <a:bodyPr/>
          <a:lstStyle/>
          <a:p>
            <a:r>
              <a:rPr lang="vi-VN"/>
              <a:t>Giúp tận dụng lại các mô hình text-to-image phổ biến, bổ sung image prompt mà vẫn giữ được text prompt và tương thích với các công cụ điều khiển khác (như ControlNet).</a:t>
            </a:r>
            <a:endParaRPr lang="en-US"/>
          </a:p>
          <a:p>
            <a:r>
              <a:rPr lang="en-US" err="1">
                <a:solidFill>
                  <a:srgbClr val="FF0000"/>
                </a:solidFill>
              </a:rPr>
              <a:t>Mở</a:t>
            </a:r>
            <a:r>
              <a:rPr lang="en-US">
                <a:solidFill>
                  <a:srgbClr val="FF0000"/>
                </a:solidFill>
              </a:rPr>
              <a:t> </a:t>
            </a:r>
            <a:r>
              <a:rPr lang="en-US" err="1">
                <a:solidFill>
                  <a:srgbClr val="FF0000"/>
                </a:solidFill>
              </a:rPr>
              <a:t>rộng</a:t>
            </a:r>
            <a:r>
              <a:rPr lang="en-US">
                <a:solidFill>
                  <a:srgbClr val="FF0000"/>
                </a:solidFill>
              </a:rPr>
              <a:t> </a:t>
            </a:r>
            <a:r>
              <a:rPr lang="en-US" err="1">
                <a:solidFill>
                  <a:srgbClr val="FF0000"/>
                </a:solidFill>
              </a:rPr>
              <a:t>mạnh</a:t>
            </a:r>
            <a:r>
              <a:rPr lang="en-US">
                <a:solidFill>
                  <a:srgbClr val="FF0000"/>
                </a:solidFill>
              </a:rPr>
              <a:t> </a:t>
            </a:r>
            <a:r>
              <a:rPr lang="en-US" err="1">
                <a:solidFill>
                  <a:srgbClr val="FF0000"/>
                </a:solidFill>
              </a:rPr>
              <a:t>khả</a:t>
            </a:r>
            <a:r>
              <a:rPr lang="en-US">
                <a:solidFill>
                  <a:srgbClr val="FF0000"/>
                </a:solidFill>
              </a:rPr>
              <a:t> </a:t>
            </a:r>
            <a:r>
              <a:rPr lang="en-US" err="1">
                <a:solidFill>
                  <a:srgbClr val="FF0000"/>
                </a:solidFill>
              </a:rPr>
              <a:t>năng</a:t>
            </a:r>
            <a:r>
              <a:rPr lang="en-US">
                <a:solidFill>
                  <a:srgbClr val="FF0000"/>
                </a:solidFill>
              </a:rPr>
              <a:t> </a:t>
            </a:r>
            <a:r>
              <a:rPr lang="en-US" err="1">
                <a:solidFill>
                  <a:srgbClr val="FF0000"/>
                </a:solidFill>
              </a:rPr>
              <a:t>ứng</a:t>
            </a:r>
            <a:r>
              <a:rPr lang="en-US">
                <a:solidFill>
                  <a:srgbClr val="FF0000"/>
                </a:solidFill>
              </a:rPr>
              <a:t> </a:t>
            </a:r>
            <a:r>
              <a:rPr lang="en-US" err="1">
                <a:solidFill>
                  <a:srgbClr val="FF0000"/>
                </a:solidFill>
              </a:rPr>
              <a:t>dụng</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sáng</a:t>
            </a:r>
            <a:r>
              <a:rPr lang="en-US">
                <a:solidFill>
                  <a:srgbClr val="FF0000"/>
                </a:solidFill>
              </a:rPr>
              <a:t> </a:t>
            </a:r>
            <a:r>
              <a:rPr lang="en-US" err="1">
                <a:solidFill>
                  <a:srgbClr val="FF0000"/>
                </a:solidFill>
              </a:rPr>
              <a:t>tạo</a:t>
            </a:r>
            <a:r>
              <a:rPr lang="en-US">
                <a:solidFill>
                  <a:srgbClr val="FF0000"/>
                </a:solidFill>
              </a:rPr>
              <a:t> </a:t>
            </a:r>
            <a:r>
              <a:rPr lang="en-US" err="1">
                <a:solidFill>
                  <a:srgbClr val="FF0000"/>
                </a:solidFill>
              </a:rPr>
              <a:t>nội</a:t>
            </a:r>
            <a:r>
              <a:rPr lang="en-US">
                <a:solidFill>
                  <a:srgbClr val="FF0000"/>
                </a:solidFill>
              </a:rPr>
              <a:t> dung, </a:t>
            </a:r>
            <a:r>
              <a:rPr lang="en-US" err="1">
                <a:solidFill>
                  <a:srgbClr val="FF0000"/>
                </a:solidFill>
              </a:rPr>
              <a:t>thiết</a:t>
            </a:r>
            <a:r>
              <a:rPr lang="en-US">
                <a:solidFill>
                  <a:srgbClr val="FF0000"/>
                </a:solidFill>
              </a:rPr>
              <a:t> </a:t>
            </a:r>
            <a:r>
              <a:rPr lang="en-US" err="1">
                <a:solidFill>
                  <a:srgbClr val="FF0000"/>
                </a:solidFill>
              </a:rPr>
              <a:t>kế</a:t>
            </a:r>
            <a:r>
              <a:rPr lang="en-US">
                <a:solidFill>
                  <a:srgbClr val="FF0000"/>
                </a:solidFill>
              </a:rPr>
              <a:t>, </a:t>
            </a:r>
            <a:r>
              <a:rPr lang="en-US" err="1">
                <a:solidFill>
                  <a:srgbClr val="FF0000"/>
                </a:solidFill>
              </a:rPr>
              <a:t>giải</a:t>
            </a:r>
            <a:r>
              <a:rPr lang="en-US">
                <a:solidFill>
                  <a:srgbClr val="FF0000"/>
                </a:solidFill>
              </a:rPr>
              <a:t> </a:t>
            </a:r>
            <a:r>
              <a:rPr lang="en-US" err="1">
                <a:solidFill>
                  <a:srgbClr val="FF0000"/>
                </a:solidFill>
              </a:rPr>
              <a:t>trí</a:t>
            </a:r>
            <a:r>
              <a:rPr lang="en-US">
                <a:solidFill>
                  <a:srgbClr val="FF0000"/>
                </a:solidFill>
              </a:rPr>
              <a:t>,…</a:t>
            </a:r>
          </a:p>
        </p:txBody>
      </p:sp>
    </p:spTree>
    <p:extLst>
      <p:ext uri="{BB962C8B-B14F-4D97-AF65-F5344CB8AC3E}">
        <p14:creationId xmlns:p14="http://schemas.microsoft.com/office/powerpoint/2010/main" val="9847966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28772-890D-CE95-C15C-BF550D152B6C}"/>
              </a:ext>
            </a:extLst>
          </p:cNvPr>
          <p:cNvSpPr>
            <a:spLocks noGrp="1"/>
          </p:cNvSpPr>
          <p:nvPr>
            <p:ph type="title"/>
          </p:nvPr>
        </p:nvSpPr>
        <p:spPr>
          <a:xfrm>
            <a:off x="609600" y="274638"/>
            <a:ext cx="10972800" cy="1143000"/>
          </a:xfrm>
        </p:spPr>
        <p:txBody>
          <a:bodyPr wrap="square" anchor="ctr">
            <a:normAutofit/>
          </a:bodyPr>
          <a:lstStyle/>
          <a:p>
            <a:r>
              <a:rPr lang="en-US" err="1"/>
              <a:t>Mô</a:t>
            </a:r>
            <a:r>
              <a:rPr lang="en-US"/>
              <a:t> </a:t>
            </a:r>
            <a:r>
              <a:rPr lang="en-US" err="1"/>
              <a:t>tả</a:t>
            </a:r>
            <a:endParaRPr lang="en-US"/>
          </a:p>
        </p:txBody>
      </p:sp>
      <p:sp>
        <p:nvSpPr>
          <p:cNvPr id="3" name="Content Placeholder 2">
            <a:extLst>
              <a:ext uri="{FF2B5EF4-FFF2-40B4-BE49-F238E27FC236}">
                <a16:creationId xmlns:a16="http://schemas.microsoft.com/office/drawing/2014/main" id="{891B3ED8-3F77-4451-885F-BC4E61C58D66}"/>
              </a:ext>
            </a:extLst>
          </p:cNvPr>
          <p:cNvSpPr>
            <a:spLocks noGrp="1"/>
          </p:cNvSpPr>
          <p:nvPr>
            <p:ph sz="half" idx="1"/>
          </p:nvPr>
        </p:nvSpPr>
        <p:spPr>
          <a:xfrm>
            <a:off x="609600" y="1600201"/>
            <a:ext cx="6858000" cy="4525963"/>
          </a:xfrm>
        </p:spPr>
        <p:txBody>
          <a:bodyPr wrap="square" anchor="t">
            <a:normAutofit/>
          </a:bodyPr>
          <a:lstStyle/>
          <a:p>
            <a:r>
              <a:rPr lang="en-US" dirty="0"/>
              <a:t>Input: </a:t>
            </a:r>
          </a:p>
          <a:p>
            <a:pPr lvl="1"/>
            <a:r>
              <a:rPr lang="en-US" dirty="0">
                <a:solidFill>
                  <a:srgbClr val="FF0000"/>
                </a:solidFill>
              </a:rPr>
              <a:t>Reference image: </a:t>
            </a:r>
            <a:r>
              <a:rPr lang="en-US" dirty="0" err="1">
                <a:solidFill>
                  <a:srgbClr val="FF0000"/>
                </a:solidFill>
              </a:rPr>
              <a:t>ảnh</a:t>
            </a:r>
            <a:r>
              <a:rPr lang="en-US" dirty="0">
                <a:solidFill>
                  <a:srgbClr val="FF0000"/>
                </a:solidFill>
              </a:rPr>
              <a:t> </a:t>
            </a:r>
            <a:r>
              <a:rPr lang="en-US" dirty="0" err="1">
                <a:solidFill>
                  <a:srgbClr val="FF0000"/>
                </a:solidFill>
              </a:rPr>
              <a:t>dùng</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điều</a:t>
            </a:r>
            <a:r>
              <a:rPr lang="en-US" dirty="0">
                <a:solidFill>
                  <a:srgbClr val="FF0000"/>
                </a:solidFill>
              </a:rPr>
              <a:t> </a:t>
            </a:r>
            <a:r>
              <a:rPr lang="en-US" dirty="0" err="1">
                <a:solidFill>
                  <a:srgbClr val="FF0000"/>
                </a:solidFill>
              </a:rPr>
              <a:t>khiển</a:t>
            </a:r>
            <a:r>
              <a:rPr lang="en-US" dirty="0">
                <a:solidFill>
                  <a:srgbClr val="FF0000"/>
                </a:solidFill>
              </a:rPr>
              <a:t> </a:t>
            </a:r>
            <a:r>
              <a:rPr lang="en-US" dirty="0" err="1">
                <a:solidFill>
                  <a:srgbClr val="FF0000"/>
                </a:solidFill>
              </a:rPr>
              <a:t>phong</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bố</a:t>
            </a:r>
            <a:r>
              <a:rPr lang="en-US" dirty="0">
                <a:solidFill>
                  <a:srgbClr val="FF0000"/>
                </a:solidFill>
              </a:rPr>
              <a:t> </a:t>
            </a:r>
            <a:r>
              <a:rPr lang="en-US" dirty="0" err="1">
                <a:solidFill>
                  <a:srgbClr val="FF0000"/>
                </a:solidFill>
              </a:rPr>
              <a:t>cục</a:t>
            </a:r>
            <a:r>
              <a:rPr lang="en-US" dirty="0">
                <a:solidFill>
                  <a:srgbClr val="FF0000"/>
                </a:solidFill>
              </a:rPr>
              <a:t>, </a:t>
            </a:r>
            <a:r>
              <a:rPr lang="en-US" dirty="0" err="1">
                <a:solidFill>
                  <a:srgbClr val="FF0000"/>
                </a:solidFill>
              </a:rPr>
              <a:t>màu</a:t>
            </a:r>
            <a:r>
              <a:rPr lang="en-US" dirty="0">
                <a:solidFill>
                  <a:srgbClr val="FF0000"/>
                </a:solidFill>
              </a:rPr>
              <a:t> </a:t>
            </a:r>
            <a:r>
              <a:rPr lang="en-US" dirty="0" err="1">
                <a:solidFill>
                  <a:srgbClr val="FF0000"/>
                </a:solidFill>
              </a:rPr>
              <a:t>sắc</a:t>
            </a:r>
            <a:r>
              <a:rPr lang="en-US" dirty="0">
                <a:solidFill>
                  <a:srgbClr val="FF0000"/>
                </a:solidFill>
              </a:rPr>
              <a:t>, …</a:t>
            </a:r>
          </a:p>
          <a:p>
            <a:pPr lvl="1"/>
            <a:r>
              <a:rPr lang="en-US" dirty="0"/>
              <a:t>Text prompt: </a:t>
            </a:r>
            <a:r>
              <a:rPr lang="en-US" dirty="0" err="1"/>
              <a:t>Chuỗi</a:t>
            </a:r>
            <a:r>
              <a:rPr lang="en-US" dirty="0"/>
              <a:t> </a:t>
            </a:r>
            <a:r>
              <a:rPr lang="en-US" dirty="0" err="1"/>
              <a:t>mô</a:t>
            </a:r>
            <a:r>
              <a:rPr lang="en-US" dirty="0"/>
              <a:t> </a:t>
            </a:r>
            <a:r>
              <a:rPr lang="en-US" dirty="0" err="1"/>
              <a:t>tả</a:t>
            </a:r>
            <a:r>
              <a:rPr lang="en-US" dirty="0"/>
              <a:t> </a:t>
            </a:r>
            <a:r>
              <a:rPr lang="en-US" dirty="0" err="1"/>
              <a:t>bằng</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a:t>
            </a:r>
          </a:p>
          <a:p>
            <a:r>
              <a:rPr lang="en-US" dirty="0">
                <a:solidFill>
                  <a:srgbClr val="FF0000"/>
                </a:solidFill>
              </a:rPr>
              <a:t>Output: </a:t>
            </a:r>
            <a:r>
              <a:rPr lang="vi-VN" dirty="0">
                <a:solidFill>
                  <a:srgbClr val="FF0000"/>
                </a:solidFill>
              </a:rPr>
              <a:t>Ảnh mới được sinh ra, bám nội dung/phong cách của ảnh tham chiếu và</a:t>
            </a:r>
            <a:r>
              <a:rPr lang="en-US" dirty="0">
                <a:solidFill>
                  <a:srgbClr val="FF0000"/>
                </a:solidFill>
              </a:rPr>
              <a:t> </a:t>
            </a:r>
            <a:r>
              <a:rPr lang="vi-VN" dirty="0">
                <a:solidFill>
                  <a:srgbClr val="FF0000"/>
                </a:solidFill>
              </a:rPr>
              <a:t>mô tả văn bản đi kèm.</a:t>
            </a:r>
            <a:endParaRPr lang="en-US" dirty="0">
              <a:solidFill>
                <a:srgbClr val="FF0000"/>
              </a:solidFill>
            </a:endParaRPr>
          </a:p>
        </p:txBody>
      </p:sp>
      <p:pic>
        <p:nvPicPr>
          <p:cNvPr id="9" name="Content Placeholder 8" descr="A diagram of a block with a blue rectangle&#10;&#10;AI-generated content may be incorrect.">
            <a:extLst>
              <a:ext uri="{FF2B5EF4-FFF2-40B4-BE49-F238E27FC236}">
                <a16:creationId xmlns:a16="http://schemas.microsoft.com/office/drawing/2014/main" id="{2281E9C4-7D36-082B-4C71-FFF99B893D5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543800" y="3323020"/>
            <a:ext cx="4038600" cy="1080324"/>
          </a:xfrm>
          <a:prstGeom prst="rect">
            <a:avLst/>
          </a:prstGeom>
          <a:noFill/>
        </p:spPr>
      </p:pic>
    </p:spTree>
    <p:extLst>
      <p:ext uri="{BB962C8B-B14F-4D97-AF65-F5344CB8AC3E}">
        <p14:creationId xmlns:p14="http://schemas.microsoft.com/office/powerpoint/2010/main" val="381785281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7F9F4-4F28-F996-FBC6-21CFDDCA9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E4692-E77B-ECB1-BD0D-F3B2D041B33C}"/>
              </a:ext>
            </a:extLst>
          </p:cNvPr>
          <p:cNvSpPr>
            <a:spLocks noGrp="1"/>
          </p:cNvSpPr>
          <p:nvPr>
            <p:ph type="title"/>
          </p:nvPr>
        </p:nvSpPr>
        <p:spPr/>
        <p:txBody>
          <a:bodyPr/>
          <a:lstStyle/>
          <a:p>
            <a:r>
              <a:rPr lang="en-US"/>
              <a:t>Multimodal Prompting</a:t>
            </a:r>
          </a:p>
        </p:txBody>
      </p:sp>
      <p:sp>
        <p:nvSpPr>
          <p:cNvPr id="3" name="Content Placeholder 2">
            <a:extLst>
              <a:ext uri="{FF2B5EF4-FFF2-40B4-BE49-F238E27FC236}">
                <a16:creationId xmlns:a16="http://schemas.microsoft.com/office/drawing/2014/main" id="{A1D4A465-F3DC-C3D8-65C8-7DDA57EF9EA1}"/>
              </a:ext>
            </a:extLst>
          </p:cNvPr>
          <p:cNvSpPr>
            <a:spLocks noGrp="1"/>
          </p:cNvSpPr>
          <p:nvPr>
            <p:ph idx="1"/>
          </p:nvPr>
        </p:nvSpPr>
        <p:spPr/>
        <p:txBody>
          <a:bodyPr/>
          <a:lstStyle/>
          <a:p>
            <a:pPr marL="514350" indent="-514350">
              <a:buFont typeface="+mj-lt"/>
              <a:buAutoNum type="arabicPeriod"/>
            </a:pPr>
            <a:r>
              <a:rPr lang="en-US" err="1"/>
              <a:t>Giới</a:t>
            </a:r>
            <a:r>
              <a:rPr lang="en-US"/>
              <a:t> </a:t>
            </a:r>
            <a:r>
              <a:rPr lang="en-US" err="1"/>
              <a:t>thiệu</a:t>
            </a:r>
            <a:endParaRPr lang="en-US"/>
          </a:p>
          <a:p>
            <a:pPr marL="514350" indent="-514350">
              <a:buFont typeface="+mj-lt"/>
              <a:buAutoNum type="arabicPeriod"/>
            </a:pPr>
            <a:r>
              <a:rPr lang="en-US">
                <a:solidFill>
                  <a:schemeClr val="tx1"/>
                </a:solidFill>
                <a:highlight>
                  <a:srgbClr val="00FFFF"/>
                </a:highlight>
              </a:rPr>
              <a:t>Dataset</a:t>
            </a:r>
            <a:r>
              <a:rPr lang="en-US">
                <a:solidFill>
                  <a:srgbClr val="FF0000"/>
                </a:solidFill>
              </a:rPr>
              <a:t> </a:t>
            </a:r>
          </a:p>
          <a:p>
            <a:pPr marL="514350" indent="-514350">
              <a:buFont typeface="+mj-lt"/>
              <a:buAutoNum type="arabicPeriod"/>
            </a:pPr>
            <a:r>
              <a:rPr lang="en-US"/>
              <a:t>Phương </a:t>
            </a:r>
            <a:r>
              <a:rPr lang="en-US" err="1"/>
              <a:t>pháp</a:t>
            </a:r>
            <a:endParaRPr lang="en-US"/>
          </a:p>
          <a:p>
            <a:pPr marL="514350" indent="-514350">
              <a:buFont typeface="+mj-lt"/>
              <a:buAutoNum type="arabicPeriod"/>
            </a:pPr>
            <a:r>
              <a:rPr lang="en-US" err="1">
                <a:solidFill>
                  <a:srgbClr val="FF0000"/>
                </a:solidFill>
              </a:rPr>
              <a:t>Kết</a:t>
            </a:r>
            <a:r>
              <a:rPr lang="en-US">
                <a:solidFill>
                  <a:srgbClr val="FF0000"/>
                </a:solidFill>
              </a:rPr>
              <a:t> </a:t>
            </a:r>
            <a:r>
              <a:rPr lang="en-US" err="1">
                <a:solidFill>
                  <a:srgbClr val="FF0000"/>
                </a:solidFill>
              </a:rPr>
              <a:t>quả</a:t>
            </a:r>
            <a:endParaRPr lang="en-US">
              <a:solidFill>
                <a:srgbClr val="FF0000"/>
              </a:solidFill>
            </a:endParaRPr>
          </a:p>
          <a:p>
            <a:pPr marL="514350" indent="-514350">
              <a:buFont typeface="+mj-lt"/>
              <a:buAutoNum type="arabicPeriod"/>
            </a:pPr>
            <a:r>
              <a:rPr lang="en-US"/>
              <a:t>Demo</a:t>
            </a:r>
          </a:p>
        </p:txBody>
      </p:sp>
    </p:spTree>
    <p:extLst>
      <p:ext uri="{BB962C8B-B14F-4D97-AF65-F5344CB8AC3E}">
        <p14:creationId xmlns:p14="http://schemas.microsoft.com/office/powerpoint/2010/main" val="1539314689"/>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47bcafb-a4e0-41a7-807f-0b48a03a4da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3AA77D8DEF4A554E801E4A45A927EFD0" ma:contentTypeVersion="11" ma:contentTypeDescription="Tạo tài liệu mới." ma:contentTypeScope="" ma:versionID="9d3b8401bc5fb2df1121bbeead3f648a">
  <xsd:schema xmlns:xsd="http://www.w3.org/2001/XMLSchema" xmlns:xs="http://www.w3.org/2001/XMLSchema" xmlns:p="http://schemas.microsoft.com/office/2006/metadata/properties" xmlns:ns3="247bcafb-a4e0-41a7-807f-0b48a03a4da9" targetNamespace="http://schemas.microsoft.com/office/2006/metadata/properties" ma:root="true" ma:fieldsID="0991290e91596bf46e2d1cb3f02db004" ns3:_="">
    <xsd:import namespace="247bcafb-a4e0-41a7-807f-0b48a03a4da9"/>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7bcafb-a4e0-41a7-807f-0b48a03a4da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463ACA-C285-475E-8EEB-DE8A886FD2FB}">
  <ds:schemaRefs>
    <ds:schemaRef ds:uri="http://schemas.openxmlformats.org/package/2006/metadata/core-properties"/>
    <ds:schemaRef ds:uri="http://www.w3.org/XML/1998/namespace"/>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247bcafb-a4e0-41a7-807f-0b48a03a4da9"/>
    <ds:schemaRef ds:uri="http://purl.org/dc/dcmitype/"/>
  </ds:schemaRefs>
</ds:datastoreItem>
</file>

<file path=customXml/itemProps2.xml><?xml version="1.0" encoding="utf-8"?>
<ds:datastoreItem xmlns:ds="http://schemas.openxmlformats.org/officeDocument/2006/customXml" ds:itemID="{4CED350F-09BD-4DAF-9013-AE47095B6ABE}">
  <ds:schemaRefs>
    <ds:schemaRef ds:uri="http://schemas.microsoft.com/sharepoint/v3/contenttype/forms"/>
  </ds:schemaRefs>
</ds:datastoreItem>
</file>

<file path=customXml/itemProps3.xml><?xml version="1.0" encoding="utf-8"?>
<ds:datastoreItem xmlns:ds="http://schemas.openxmlformats.org/officeDocument/2006/customXml" ds:itemID="{268C174D-804B-495F-8797-145648CFFCA0}">
  <ds:schemaRefs>
    <ds:schemaRef ds:uri="247bcafb-a4e0-41a7-807f-0b48a03a4d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32</TotalTime>
  <Words>1250</Words>
  <Application>Microsoft Office PowerPoint</Application>
  <PresentationFormat>Widescreen</PresentationFormat>
  <Paragraphs>152</Paragraphs>
  <Slides>42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Cambria Math</vt:lpstr>
      <vt:lpstr>Consolas</vt:lpstr>
      <vt:lpstr>Courier New</vt:lpstr>
      <vt:lpstr>Default Design</vt:lpstr>
      <vt:lpstr>Adapter cho Multimodal Prompting nhằm mở rộng khả năng điều khiển của Stable Diffusion</vt:lpstr>
      <vt:lpstr>Multimodal Prompting</vt:lpstr>
      <vt:lpstr>Multimodal Prompting</vt:lpstr>
      <vt:lpstr>Giới thiệu</vt:lpstr>
      <vt:lpstr>Bối cảnh</vt:lpstr>
      <vt:lpstr>Mục tiêu</vt:lpstr>
      <vt:lpstr>Ý nghĩa</vt:lpstr>
      <vt:lpstr>Mô tả</vt:lpstr>
      <vt:lpstr>Multimodal Prompting</vt:lpstr>
      <vt:lpstr>Dataset</vt:lpstr>
      <vt:lpstr>Dataset</vt:lpstr>
      <vt:lpstr>Dataset</vt:lpstr>
      <vt:lpstr>Multimodal Prompting</vt:lpstr>
      <vt:lpstr>Phương pháp</vt:lpstr>
      <vt:lpstr>Uni–ControlNet</vt:lpstr>
      <vt:lpstr>Uni–ControlNet</vt:lpstr>
      <vt:lpstr>Uni–ControlNet</vt:lpstr>
      <vt:lpstr>Uni–ControlNet</vt:lpstr>
      <vt:lpstr>IP–Adapter</vt:lpstr>
      <vt:lpstr>IP–Adapter</vt:lpstr>
      <vt:lpstr>IP–Adapter</vt:lpstr>
      <vt:lpstr>IP–Adapter</vt:lpstr>
      <vt:lpstr>IP–Adapter</vt:lpstr>
      <vt:lpstr>IP–Adapter</vt:lpstr>
      <vt:lpstr>IP–Adapter</vt:lpstr>
      <vt:lpstr>IP–Adapter</vt:lpstr>
      <vt:lpstr>Multimodal Prompting</vt:lpstr>
      <vt:lpstr>Kết quả</vt:lpstr>
      <vt:lpstr>Độ Đo</vt:lpstr>
      <vt:lpstr>Độ Đo</vt:lpstr>
      <vt:lpstr>Thiết lập thực nghiệm</vt:lpstr>
      <vt:lpstr>Kết quả định lượng</vt:lpstr>
      <vt:lpstr>Kết quả định lượng</vt:lpstr>
      <vt:lpstr>Kết quả định tính</vt:lpstr>
      <vt:lpstr>Kết quả định tính</vt:lpstr>
      <vt:lpstr>Kết quả định tính</vt:lpstr>
      <vt:lpstr>Multimodal Prompting</vt:lpstr>
      <vt:lpstr>Demo</vt:lpstr>
      <vt:lpstr>Demo</vt:lpstr>
      <vt:lpstr>Reference</vt:lpstr>
      <vt:lpstr>Reference</vt:lpstr>
      <vt:lpstr>Cảm ơn các bạn đã lắng nghe TRƯỜNG ĐẠI HỌC CÔNG NGHỆ THÔNG TIN TP.HCM  </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Dung Do</cp:lastModifiedBy>
  <cp:revision>5</cp:revision>
  <cp:lastPrinted>2013-08-30T01:32:34Z</cp:lastPrinted>
  <dcterms:created xsi:type="dcterms:W3CDTF">2008-06-14T04:13:27Z</dcterms:created>
  <dcterms:modified xsi:type="dcterms:W3CDTF">2025-12-02T15:14:04Z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0x0101003AA77D8DEF4A554E801E4A45A927EFD0</vt:lpwstr>
  </property>
</Properties>
</file>